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53" r:id="rId3"/>
    <p:sldId id="321" r:id="rId4"/>
    <p:sldId id="307" r:id="rId5"/>
    <p:sldId id="274" r:id="rId6"/>
    <p:sldId id="276" r:id="rId7"/>
    <p:sldId id="283" r:id="rId8"/>
    <p:sldId id="288" r:id="rId9"/>
    <p:sldId id="339" r:id="rId10"/>
    <p:sldId id="275" r:id="rId11"/>
    <p:sldId id="387" r:id="rId12"/>
    <p:sldId id="354" r:id="rId13"/>
    <p:sldId id="376" r:id="rId14"/>
    <p:sldId id="378" r:id="rId15"/>
    <p:sldId id="379" r:id="rId16"/>
    <p:sldId id="277" r:id="rId17"/>
    <p:sldId id="377" r:id="rId18"/>
    <p:sldId id="308" r:id="rId19"/>
    <p:sldId id="380" r:id="rId20"/>
    <p:sldId id="381" r:id="rId21"/>
    <p:sldId id="356" r:id="rId22"/>
    <p:sldId id="363" r:id="rId23"/>
    <p:sldId id="301" r:id="rId24"/>
    <p:sldId id="302" r:id="rId25"/>
    <p:sldId id="303" r:id="rId26"/>
    <p:sldId id="309" r:id="rId27"/>
    <p:sldId id="310" r:id="rId28"/>
    <p:sldId id="311" r:id="rId29"/>
    <p:sldId id="323" r:id="rId30"/>
    <p:sldId id="312" r:id="rId31"/>
    <p:sldId id="304" r:id="rId32"/>
    <p:sldId id="316" r:id="rId33"/>
    <p:sldId id="319" r:id="rId34"/>
    <p:sldId id="320" r:id="rId35"/>
    <p:sldId id="322" r:id="rId36"/>
    <p:sldId id="326" r:id="rId37"/>
    <p:sldId id="390" r:id="rId38"/>
    <p:sldId id="327" r:id="rId39"/>
    <p:sldId id="371" r:id="rId40"/>
    <p:sldId id="383" r:id="rId41"/>
    <p:sldId id="391" r:id="rId42"/>
    <p:sldId id="388" r:id="rId43"/>
    <p:sldId id="389" r:id="rId44"/>
    <p:sldId id="368" r:id="rId45"/>
    <p:sldId id="386" r:id="rId46"/>
    <p:sldId id="349" r:id="rId47"/>
    <p:sldId id="350" r:id="rId48"/>
    <p:sldId id="351" r:id="rId49"/>
    <p:sldId id="333" r:id="rId50"/>
    <p:sldId id="334" r:id="rId51"/>
    <p:sldId id="385" r:id="rId52"/>
    <p:sldId id="335" r:id="rId53"/>
    <p:sldId id="352" r:id="rId54"/>
    <p:sldId id="330" r:id="rId55"/>
    <p:sldId id="384" r:id="rId56"/>
  </p:sldIdLst>
  <p:sldSz cx="12192000" cy="6858000"/>
  <p:notesSz cx="6858000" cy="99456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931D"/>
    <a:srgbClr val="FE8602"/>
    <a:srgbClr val="E31DB4"/>
    <a:srgbClr val="FFFF00"/>
    <a:srgbClr val="D6DCE5"/>
    <a:srgbClr val="FFFFFF"/>
    <a:srgbClr val="BEE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7" autoAdjust="0"/>
  </p:normalViewPr>
  <p:slideViewPr>
    <p:cSldViewPr snapToGrid="0">
      <p:cViewPr varScale="1">
        <p:scale>
          <a:sx n="80" d="100"/>
          <a:sy n="80" d="100"/>
        </p:scale>
        <p:origin x="5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028D-68C2-4CAA-AAF8-9F9F5AD8315E}" type="datetimeFigureOut">
              <a:rPr lang="nl-BE" smtClean="0"/>
              <a:t>15/05/2019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4EB4B-D218-4BAD-88BF-D5D47CE4248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078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56636-293E-4260-A8B8-2C0C4EF6AE17}" type="datetimeFigureOut">
              <a:rPr lang="nl-BE" smtClean="0"/>
              <a:t>15/05/2019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F3335-383E-4D03-9D1D-C921A4A931A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901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9768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85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B46D09F-AB41-4C5C-B82B-E4EE4485C0F0}" type="slidenum">
              <a:rPr lang="nl-NL" altLang="nl-BE" sz="1200">
                <a:solidFill>
                  <a:schemeClr val="tx1"/>
                </a:solidFill>
              </a:rPr>
              <a:pPr eaLnBrk="1" hangingPunct="1"/>
              <a:t>23</a:t>
            </a:fld>
            <a:endParaRPr lang="nl-NL" altLang="nl-B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6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4C43D32-D087-46DD-8CF1-BACA21C4AB78}" type="slidenum">
              <a:rPr lang="nl-NL" altLang="nl-BE" sz="1200">
                <a:solidFill>
                  <a:schemeClr val="tx1"/>
                </a:solidFill>
              </a:rPr>
              <a:pPr algn="r" eaLnBrk="1" hangingPunct="1"/>
              <a:t>24</a:t>
            </a:fld>
            <a:endParaRPr lang="nl-NL" altLang="nl-B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701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6CD7D4C-3637-42C7-B437-6C14CCEA4652}" type="slidenum">
              <a:rPr lang="nl-NL" altLang="nl-BE" sz="1200">
                <a:solidFill>
                  <a:schemeClr val="tx1"/>
                </a:solidFill>
              </a:rPr>
              <a:pPr algn="r" eaLnBrk="1" hangingPunct="1"/>
              <a:t>25</a:t>
            </a:fld>
            <a:endParaRPr lang="nl-NL" altLang="nl-B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928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DF16FF-1EA2-44AB-B663-BF1502E7AD31}" type="slidenum">
              <a:rPr lang="nl-NL" altLang="nl-BE" sz="1200">
                <a:solidFill>
                  <a:schemeClr val="tx1"/>
                </a:solidFill>
              </a:rPr>
              <a:pPr eaLnBrk="1" hangingPunct="1"/>
              <a:t>27</a:t>
            </a:fld>
            <a:endParaRPr lang="nl-NL" altLang="nl-B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74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2750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2512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DF16FF-1EA2-44AB-B663-BF1502E7AD31}" type="slidenum">
              <a:rPr lang="nl-NL" altLang="nl-BE" sz="1200">
                <a:solidFill>
                  <a:schemeClr val="tx1"/>
                </a:solidFill>
              </a:rPr>
              <a:pPr eaLnBrk="1" hangingPunct="1"/>
              <a:t>30</a:t>
            </a:fld>
            <a:endParaRPr lang="nl-NL" altLang="nl-B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2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BE" altLang="nl-BE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1D2501-E161-4F61-B92B-0F69D85F8136}" type="slidenum">
              <a:rPr lang="nl-NL" altLang="nl-BE" sz="1200">
                <a:solidFill>
                  <a:schemeClr val="tx1"/>
                </a:solidFill>
              </a:rPr>
              <a:pPr eaLnBrk="1" hangingPunct="1"/>
              <a:t>31</a:t>
            </a:fld>
            <a:endParaRPr lang="nl-NL" altLang="nl-B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3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D: </a:t>
            </a:r>
            <a:r>
              <a:rPr lang="nl-BE" dirty="0" err="1" smtClean="0"/>
              <a:t>not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same</a:t>
            </a:r>
            <a:r>
              <a:rPr lang="nl-BE" baseline="0" dirty="0" smtClean="0"/>
              <a:t> as D1 </a:t>
            </a:r>
            <a:r>
              <a:rPr lang="nl-BE" baseline="0" dirty="0" err="1" smtClean="0"/>
              <a:t>to</a:t>
            </a:r>
            <a:r>
              <a:rPr lang="nl-BE" baseline="0" dirty="0" smtClean="0"/>
              <a:t> account </a:t>
            </a:r>
            <a:r>
              <a:rPr lang="nl-BE" baseline="0" dirty="0" err="1" smtClean="0"/>
              <a:t>for</a:t>
            </a:r>
            <a:r>
              <a:rPr lang="nl-BE" baseline="0" dirty="0" smtClean="0"/>
              <a:t> component </a:t>
            </a:r>
            <a:r>
              <a:rPr lang="nl-BE" baseline="0" dirty="0" err="1" smtClean="0"/>
              <a:t>specific</a:t>
            </a:r>
            <a:r>
              <a:rPr lang="nl-BE" baseline="0" dirty="0" smtClean="0"/>
              <a:t> </a:t>
            </a:r>
            <a:r>
              <a:rPr lang="nl-BE" baseline="0" dirty="0" err="1" smtClean="0"/>
              <a:t>value</a:t>
            </a:r>
            <a:r>
              <a:rPr lang="nl-BE" baseline="0" dirty="0" smtClean="0"/>
              <a:t> of </a:t>
            </a:r>
            <a:r>
              <a:rPr lang="nl-BE" baseline="0" dirty="0" err="1" smtClean="0"/>
              <a:t>the</a:t>
            </a:r>
            <a:r>
              <a:rPr lang="nl-BE" baseline="0" dirty="0" smtClean="0"/>
              <a:t> penalty </a:t>
            </a:r>
            <a:r>
              <a:rPr lang="nl-BE" baseline="0" dirty="0" err="1" smtClean="0"/>
              <a:t>tuning</a:t>
            </a:r>
            <a:r>
              <a:rPr lang="nl-BE" baseline="0" dirty="0" smtClean="0"/>
              <a:t> parameter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46765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42201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810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6532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78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6114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3987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578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84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3335-383E-4D03-9D1D-C921A4A931A2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358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78468-BD49-4155-AE93-6EB31F0B7146}" type="datetime1">
              <a:rPr lang="nl-BE" smtClean="0"/>
              <a:t>15/05/2019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41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520A2-2F94-43D8-900C-F12EA4D21CE2}" type="datetime1">
              <a:rPr lang="nl-BE" smtClean="0"/>
              <a:t>15/05/2019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366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4966-70E0-4A8F-A019-809DF382C15C}" type="datetime1">
              <a:rPr lang="nl-BE" smtClean="0"/>
              <a:t>15/05/2019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508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C830-9ACA-4ACA-B012-BE35986176DC}" type="datetime1">
              <a:rPr lang="nl-BE" smtClean="0"/>
              <a:t>15/05/2019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257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606F-1B8E-422A-92C3-7D51E5CD9A1C}" type="datetime1">
              <a:rPr lang="nl-BE" smtClean="0"/>
              <a:t>15/05/2019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541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79979-B09C-454C-9A6B-173F72D47049}" type="datetime1">
              <a:rPr lang="nl-BE" smtClean="0"/>
              <a:t>15/05/2019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725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5BCE-FBBB-40E7-A954-289F8459ABE9}" type="datetime1">
              <a:rPr lang="nl-BE" smtClean="0"/>
              <a:t>15/05/2019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7830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85F2-D688-47BC-81E8-B115DBC8425A}" type="datetime1">
              <a:rPr lang="nl-BE" smtClean="0"/>
              <a:t>15/05/2019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529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C242A-EA11-42A6-A4DC-3673481747B5}" type="datetime1">
              <a:rPr lang="nl-BE" smtClean="0"/>
              <a:t>15/05/2019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889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61731-0F01-47CC-9EDA-FCC01067B01E}" type="datetime1">
              <a:rPr lang="nl-BE" smtClean="0"/>
              <a:t>15/05/2019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095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49B1-3863-4C3A-A0D1-F80CED69737C}" type="datetime1">
              <a:rPr lang="nl-BE" smtClean="0"/>
              <a:t>15/05/2019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388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0CC54-55DF-4BD5-BFC8-E4A1CA55878D}" type="datetime1">
              <a:rPr lang="nl-BE" smtClean="0"/>
              <a:t>15/05/2019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E1BC-ACFE-473E-8F8C-B52EF75A2E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440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10" Type="http://schemas.openxmlformats.org/officeDocument/2006/relationships/image" Target="../media/image2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katrijnvandeun/SPCov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43742" y="1574657"/>
            <a:ext cx="10000891" cy="1363642"/>
          </a:xfrm>
        </p:spPr>
        <p:txBody>
          <a:bodyPr>
            <a:normAutofit/>
          </a:bodyPr>
          <a:lstStyle/>
          <a:p>
            <a:r>
              <a:rPr lang="en-US" dirty="0" smtClean="0"/>
              <a:t>Finding the hidden link: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38475" y="3260626"/>
            <a:ext cx="611505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Statistical methods for </a:t>
            </a:r>
            <a:r>
              <a:rPr lang="en-US" sz="3200" dirty="0" smtClean="0"/>
              <a:t>multi-source high-dimensional </a:t>
            </a:r>
            <a:r>
              <a:rPr lang="en-US" sz="3200" dirty="0" smtClean="0"/>
              <a:t>data</a:t>
            </a:r>
          </a:p>
          <a:p>
            <a:endParaRPr lang="nl-BE" dirty="0"/>
          </a:p>
          <a:p>
            <a:r>
              <a:rPr lang="nl-BE" dirty="0" smtClean="0"/>
              <a:t>Katrijn Van Deun, Tilburg University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240" y="1464507"/>
            <a:ext cx="481590" cy="4815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254" y="5591365"/>
            <a:ext cx="2074545" cy="82981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27" y="2378049"/>
            <a:ext cx="560515" cy="56051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78" y="4300453"/>
            <a:ext cx="594033" cy="84061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88" y="509715"/>
            <a:ext cx="1047496" cy="45566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31" y="4625996"/>
            <a:ext cx="975279" cy="103013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78493"/>
            <a:ext cx="180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136922"/>
            <a:ext cx="10515600" cy="5228056"/>
          </a:xfrm>
        </p:spPr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Þ"/>
            </a:pPr>
            <a:r>
              <a:rPr lang="nl-BE" dirty="0" smtClean="0"/>
              <a:t> </a:t>
            </a:r>
            <a:r>
              <a:rPr lang="nl-BE" dirty="0" err="1" smtClean="0"/>
              <a:t>Extremely</a:t>
            </a:r>
            <a:r>
              <a:rPr lang="nl-BE" dirty="0" smtClean="0"/>
              <a:t> information-</a:t>
            </a:r>
            <a:r>
              <a:rPr lang="nl-BE" dirty="0" err="1" smtClean="0"/>
              <a:t>rich</a:t>
            </a:r>
            <a:r>
              <a:rPr lang="nl-BE" dirty="0" smtClean="0"/>
              <a:t> data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1) </a:t>
            </a:r>
            <a:r>
              <a:rPr lang="nl-BE" dirty="0" err="1"/>
              <a:t>Gives</a:t>
            </a:r>
            <a:r>
              <a:rPr lang="nl-BE" dirty="0"/>
              <a:t> </a:t>
            </a:r>
            <a:r>
              <a:rPr lang="nl-BE" dirty="0" err="1"/>
              <a:t>insight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interplay</a:t>
            </a:r>
            <a:r>
              <a:rPr lang="nl-BE" dirty="0"/>
              <a:t> </a:t>
            </a:r>
            <a:r>
              <a:rPr lang="nl-BE" dirty="0" err="1"/>
              <a:t>between</a:t>
            </a:r>
            <a:r>
              <a:rPr lang="nl-BE" dirty="0"/>
              <a:t> multiple factors / system or </a:t>
            </a:r>
            <a:r>
              <a:rPr lang="nl-BE" dirty="0" err="1"/>
              <a:t>multi-disciplinary</a:t>
            </a:r>
            <a:r>
              <a:rPr lang="nl-BE" dirty="0"/>
              <a:t> point of </a:t>
            </a:r>
            <a:r>
              <a:rPr lang="nl-BE" dirty="0" smtClean="0"/>
              <a:t>view  (</a:t>
            </a:r>
            <a:r>
              <a:rPr lang="nl-BE" dirty="0" err="1" smtClean="0">
                <a:solidFill>
                  <a:srgbClr val="FF0000"/>
                </a:solidFill>
              </a:rPr>
              <a:t>Exploratory</a:t>
            </a:r>
            <a:r>
              <a:rPr lang="nl-BE" dirty="0" smtClean="0"/>
              <a:t>; hypothesis </a:t>
            </a:r>
            <a:r>
              <a:rPr lang="nl-BE" dirty="0" err="1" smtClean="0"/>
              <a:t>generating</a:t>
            </a:r>
            <a:r>
              <a:rPr lang="nl-BE" dirty="0" smtClean="0"/>
              <a:t>)</a:t>
            </a:r>
            <a:endParaRPr lang="nl-BE" dirty="0"/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/>
              <a:t>Eg. gene-environment </a:t>
            </a:r>
            <a:r>
              <a:rPr lang="nl-BE" dirty="0" err="1"/>
              <a:t>interactions</a:t>
            </a:r>
            <a:r>
              <a:rPr lang="nl-BE" dirty="0"/>
              <a:t>: </a:t>
            </a:r>
            <a:r>
              <a:rPr lang="nl-BE" b="1" dirty="0"/>
              <a:t>Link</a:t>
            </a:r>
            <a:r>
              <a:rPr lang="nl-BE" dirty="0"/>
              <a:t> </a:t>
            </a:r>
            <a:r>
              <a:rPr lang="nl-BE" dirty="0" err="1"/>
              <a:t>susceptibility</a:t>
            </a:r>
            <a:r>
              <a:rPr lang="nl-BE" dirty="0"/>
              <a:t> </a:t>
            </a:r>
            <a:r>
              <a:rPr lang="nl-BE" dirty="0" err="1"/>
              <a:t>genes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protective</a:t>
            </a:r>
            <a:r>
              <a:rPr lang="nl-BE" dirty="0"/>
              <a:t>/risk-</a:t>
            </a:r>
            <a:r>
              <a:rPr lang="nl-BE" dirty="0" err="1"/>
              <a:t>provoking</a:t>
            </a:r>
            <a:r>
              <a:rPr lang="nl-BE" dirty="0"/>
              <a:t> </a:t>
            </a:r>
            <a:r>
              <a:rPr lang="nl-BE" dirty="0" err="1"/>
              <a:t>environmental</a:t>
            </a:r>
            <a:r>
              <a:rPr lang="nl-BE" dirty="0"/>
              <a:t> </a:t>
            </a:r>
            <a:r>
              <a:rPr lang="nl-BE" dirty="0" err="1"/>
              <a:t>conditions</a:t>
            </a:r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2) </a:t>
            </a:r>
            <a:r>
              <a:rPr lang="nl-BE" dirty="0" err="1" smtClean="0"/>
              <a:t>Adds</a:t>
            </a:r>
            <a:r>
              <a:rPr lang="nl-BE" dirty="0" smtClean="0"/>
              <a:t> context, detail =&gt; </a:t>
            </a:r>
            <a:r>
              <a:rPr lang="nl-BE" dirty="0" err="1"/>
              <a:t>deeper</a:t>
            </a:r>
            <a:r>
              <a:rPr lang="nl-BE" dirty="0"/>
              <a:t> </a:t>
            </a:r>
            <a:r>
              <a:rPr lang="nl-BE" dirty="0" err="1" smtClean="0"/>
              <a:t>understanding</a:t>
            </a:r>
            <a:r>
              <a:rPr lang="nl-BE" dirty="0" smtClean="0"/>
              <a:t> + more accurate </a:t>
            </a:r>
            <a:r>
              <a:rPr lang="nl-BE" dirty="0" err="1" smtClean="0">
                <a:solidFill>
                  <a:srgbClr val="FF0000"/>
                </a:solidFill>
              </a:rPr>
              <a:t>prediction</a:t>
            </a:r>
            <a:endParaRPr lang="nl-BE" dirty="0" smtClean="0">
              <a:solidFill>
                <a:srgbClr val="FF0000"/>
              </a:solidFill>
            </a:endParaRPr>
          </a:p>
          <a:p>
            <a:pPr lvl="1"/>
            <a:endParaRPr lang="nl-BE" dirty="0" smtClean="0"/>
          </a:p>
          <a:p>
            <a:pPr marL="457200" lvl="1" indent="0">
              <a:buNone/>
            </a:pPr>
            <a:r>
              <a:rPr lang="nl-BE" dirty="0" smtClean="0"/>
              <a:t>Eg. </a:t>
            </a:r>
            <a:r>
              <a:rPr lang="nl-BE" dirty="0" err="1" smtClean="0"/>
              <a:t>Similar</a:t>
            </a:r>
            <a:r>
              <a:rPr lang="nl-BE" dirty="0" smtClean="0"/>
              <a:t> </a:t>
            </a:r>
            <a:r>
              <a:rPr lang="nl-BE" dirty="0" err="1" smtClean="0"/>
              <a:t>income</a:t>
            </a:r>
            <a:r>
              <a:rPr lang="nl-BE" dirty="0" smtClean="0"/>
              <a:t>,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network</a:t>
            </a:r>
            <a:r>
              <a:rPr lang="nl-BE" dirty="0" smtClean="0"/>
              <a:t>, health but </a:t>
            </a:r>
            <a:r>
              <a:rPr lang="nl-BE" dirty="0" err="1" smtClean="0"/>
              <a:t>difference</a:t>
            </a:r>
            <a:r>
              <a:rPr lang="nl-BE" dirty="0" smtClean="0"/>
              <a:t> in well-</a:t>
            </a:r>
            <a:r>
              <a:rPr lang="nl-BE" dirty="0" err="1" smtClean="0"/>
              <a:t>being</a:t>
            </a:r>
            <a:r>
              <a:rPr lang="nl-BE" dirty="0" smtClean="0"/>
              <a:t>?</a:t>
            </a:r>
            <a:endParaRPr lang="nl-BE" dirty="0"/>
          </a:p>
          <a:p>
            <a:pPr marL="457200" lvl="1" indent="0">
              <a:buNone/>
            </a:pPr>
            <a:endParaRPr lang="nl-BE" dirty="0" smtClean="0"/>
          </a:p>
          <a:p>
            <a:pPr marL="457200" lvl="1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err="1" smtClean="0"/>
              <a:t>However</a:t>
            </a:r>
            <a:r>
              <a:rPr lang="nl-BE" dirty="0" smtClean="0"/>
              <a:t>, </a:t>
            </a:r>
            <a:r>
              <a:rPr lang="nl-BE" dirty="0" err="1" smtClean="0"/>
              <a:t>statistical</a:t>
            </a:r>
            <a:r>
              <a:rPr lang="nl-BE" dirty="0" smtClean="0"/>
              <a:t> tools </a:t>
            </a:r>
            <a:r>
              <a:rPr lang="nl-BE" dirty="0" err="1" smtClean="0"/>
              <a:t>fall</a:t>
            </a:r>
            <a:r>
              <a:rPr lang="nl-BE" dirty="0" smtClean="0"/>
              <a:t> short … </a:t>
            </a:r>
            <a:r>
              <a:rPr lang="nl-BE" dirty="0" err="1" smtClean="0"/>
              <a:t>how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find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linked</a:t>
            </a:r>
            <a:r>
              <a:rPr lang="nl-BE" b="1" dirty="0" smtClean="0">
                <a:solidFill>
                  <a:srgbClr val="0070C0"/>
                </a:solidFill>
              </a:rPr>
              <a:t> variables</a:t>
            </a:r>
            <a:r>
              <a:rPr lang="nl-BE" dirty="0" smtClean="0"/>
              <a:t>?</a:t>
            </a:r>
          </a:p>
          <a:p>
            <a:pPr lvl="1">
              <a:buFont typeface="Symbol" panose="05050102010706020507" pitchFamily="18" charset="2"/>
              <a:buChar char="Þ"/>
            </a:pPr>
            <a:endParaRPr lang="nl-BE" dirty="0">
              <a:solidFill>
                <a:schemeClr val="bg1">
                  <a:lumMod val="65000"/>
                </a:schemeClr>
              </a:solidFill>
            </a:endParaRPr>
          </a:p>
          <a:p>
            <a:pPr marL="457200" lvl="1" indent="0">
              <a:buNone/>
            </a:pP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BMS Aned - Data Science, Utrecht, 2019</a:t>
            </a:r>
            <a:endParaRPr lang="nl-BE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10</a:t>
            </a:fld>
            <a:endParaRPr lang="nl-BE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838200" y="86265"/>
            <a:ext cx="10515600" cy="862642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The </a:t>
            </a:r>
            <a:r>
              <a:rPr lang="nl-BE" dirty="0" err="1" smtClean="0"/>
              <a:t>Promises</a:t>
            </a:r>
            <a:r>
              <a:rPr lang="nl-BE" dirty="0" smtClean="0"/>
              <a:t> of </a:t>
            </a:r>
            <a:r>
              <a:rPr lang="nl-BE" dirty="0" err="1" smtClean="0"/>
              <a:t>linked</a:t>
            </a:r>
            <a:r>
              <a:rPr lang="nl-BE" dirty="0" smtClean="0"/>
              <a:t> Traditional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novel</a:t>
            </a:r>
            <a:r>
              <a:rPr lang="nl-BE" dirty="0" smtClean="0"/>
              <a:t>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92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781" y="2705989"/>
            <a:ext cx="11835442" cy="1325563"/>
          </a:xfrm>
        </p:spPr>
        <p:txBody>
          <a:bodyPr>
            <a:normAutofit/>
          </a:bodyPr>
          <a:lstStyle/>
          <a:p>
            <a:pPr algn="ctr"/>
            <a:r>
              <a:rPr lang="nl-BE" sz="6000" b="1" dirty="0" err="1" smtClean="0">
                <a:solidFill>
                  <a:srgbClr val="FFC000"/>
                </a:solidFill>
              </a:rPr>
              <a:t>Challenges</a:t>
            </a:r>
            <a:r>
              <a:rPr lang="nl-BE" sz="6000" b="1" dirty="0" smtClean="0">
                <a:solidFill>
                  <a:srgbClr val="FFC000"/>
                </a:solidFill>
              </a:rPr>
              <a:t> </a:t>
            </a:r>
            <a:r>
              <a:rPr lang="nl-BE" sz="6000" b="1" dirty="0" err="1" smtClean="0">
                <a:solidFill>
                  <a:srgbClr val="FFC000"/>
                </a:solidFill>
              </a:rPr>
              <a:t>for</a:t>
            </a:r>
            <a:r>
              <a:rPr lang="nl-BE" sz="6000" b="1" dirty="0" smtClean="0">
                <a:solidFill>
                  <a:srgbClr val="FFC000"/>
                </a:solidFill>
              </a:rPr>
              <a:t> data analysis</a:t>
            </a:r>
            <a:endParaRPr lang="nl-BE" sz="60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470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Non-</a:t>
            </a:r>
            <a:r>
              <a:rPr lang="nl-BE" dirty="0" err="1" smtClean="0"/>
              <a:t>theory</a:t>
            </a:r>
            <a:r>
              <a:rPr lang="nl-BE" dirty="0" smtClean="0"/>
              <a:t> </a:t>
            </a:r>
            <a:r>
              <a:rPr lang="nl-BE" dirty="0" err="1" smtClean="0"/>
              <a:t>driven</a:t>
            </a:r>
            <a:r>
              <a:rPr lang="nl-BE" dirty="0" smtClean="0"/>
              <a:t> nature of Big Data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Novel</a:t>
            </a:r>
            <a:r>
              <a:rPr lang="nl-BE" dirty="0" smtClean="0"/>
              <a:t> / Big data: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NOD: </a:t>
            </a:r>
            <a:r>
              <a:rPr lang="nl-BE" dirty="0" err="1" smtClean="0"/>
              <a:t>Naturally</a:t>
            </a:r>
            <a:r>
              <a:rPr lang="nl-BE" dirty="0" smtClean="0"/>
              <a:t> </a:t>
            </a:r>
            <a:r>
              <a:rPr lang="nl-BE" dirty="0" err="1" smtClean="0"/>
              <a:t>Occurring</a:t>
            </a:r>
            <a:r>
              <a:rPr lang="nl-BE" dirty="0" smtClean="0"/>
              <a:t> Data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High-</a:t>
            </a:r>
            <a:r>
              <a:rPr lang="nl-BE" dirty="0" err="1" smtClean="0"/>
              <a:t>throughput</a:t>
            </a:r>
            <a:r>
              <a:rPr lang="nl-BE" dirty="0" smtClean="0"/>
              <a:t> screening (eg, GWAS)</a:t>
            </a:r>
          </a:p>
          <a:p>
            <a:pPr lvl="1"/>
            <a:endParaRPr lang="nl-BE" dirty="0" smtClean="0"/>
          </a:p>
          <a:p>
            <a:pPr marL="457200" lvl="1" indent="0">
              <a:buNone/>
            </a:pPr>
            <a:r>
              <a:rPr lang="nl-BE" dirty="0" smtClean="0"/>
              <a:t>		</a:t>
            </a:r>
            <a:r>
              <a:rPr lang="nl-BE" b="1" dirty="0" smtClean="0">
                <a:solidFill>
                  <a:srgbClr val="28931D"/>
                </a:solidFill>
              </a:rPr>
              <a:t>=&gt; </a:t>
            </a:r>
            <a:r>
              <a:rPr lang="nl-BE" b="1" dirty="0" err="1" smtClean="0">
                <a:solidFill>
                  <a:srgbClr val="28931D"/>
                </a:solidFill>
              </a:rPr>
              <a:t>untargeted</a:t>
            </a:r>
            <a:endParaRPr lang="nl-BE" b="1" dirty="0" smtClean="0">
              <a:solidFill>
                <a:srgbClr val="28931D"/>
              </a:solidFill>
            </a:endParaRP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r>
              <a:rPr lang="nl-BE" dirty="0" err="1" smtClean="0"/>
              <a:t>Furthermore</a:t>
            </a:r>
            <a:r>
              <a:rPr lang="nl-BE" dirty="0" smtClean="0"/>
              <a:t>, </a:t>
            </a:r>
            <a:r>
              <a:rPr lang="nl-BE" dirty="0" err="1" smtClean="0"/>
              <a:t>little</a:t>
            </a:r>
            <a:r>
              <a:rPr lang="nl-BE" dirty="0" smtClean="0"/>
              <a:t> </a:t>
            </a:r>
            <a:r>
              <a:rPr lang="nl-BE" dirty="0" err="1" smtClean="0"/>
              <a:t>theory</a:t>
            </a:r>
            <a:r>
              <a:rPr lang="nl-BE" dirty="0" smtClean="0"/>
              <a:t> </a:t>
            </a:r>
            <a:r>
              <a:rPr lang="nl-BE" dirty="0" err="1" smtClean="0"/>
              <a:t>available</a:t>
            </a:r>
            <a:r>
              <a:rPr lang="nl-BE" dirty="0" smtClean="0"/>
              <a:t> on these </a:t>
            </a:r>
            <a:r>
              <a:rPr lang="nl-BE" dirty="0" err="1" smtClean="0"/>
              <a:t>novel</a:t>
            </a:r>
            <a:r>
              <a:rPr lang="nl-BE" dirty="0" smtClean="0"/>
              <a:t> </a:t>
            </a:r>
            <a:r>
              <a:rPr lang="nl-BE" dirty="0" err="1" smtClean="0"/>
              <a:t>sorts</a:t>
            </a:r>
            <a:r>
              <a:rPr lang="nl-BE" dirty="0" smtClean="0"/>
              <a:t> of data.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 smtClean="0"/>
              <a:t>Relevant variables? </a:t>
            </a:r>
            <a:r>
              <a:rPr lang="nl-BE" dirty="0" err="1" smtClean="0"/>
              <a:t>Introduces</a:t>
            </a:r>
            <a:r>
              <a:rPr lang="nl-BE" dirty="0" smtClean="0"/>
              <a:t> a </a:t>
            </a:r>
            <a:r>
              <a:rPr lang="nl-BE" b="1" dirty="0" err="1" smtClean="0">
                <a:solidFill>
                  <a:srgbClr val="0070C0"/>
                </a:solidFill>
              </a:rPr>
              <a:t>variable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selection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problem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12</a:t>
            </a:fld>
            <a:endParaRPr lang="nl-BE"/>
          </a:p>
        </p:txBody>
      </p:sp>
      <p:sp>
        <p:nvSpPr>
          <p:cNvPr id="6" name="AutoShape 2" descr="Afbeeldingsresultaat voor pixar short films alien abdu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255" y="2976113"/>
            <a:ext cx="2835664" cy="151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3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hidden</a:t>
            </a:r>
            <a:r>
              <a:rPr lang="nl-BE" dirty="0" smtClean="0"/>
              <a:t> link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60131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nl-BE" dirty="0" smtClean="0"/>
              <a:t>Data </a:t>
            </a:r>
            <a:r>
              <a:rPr lang="nl-BE" dirty="0" err="1" smtClean="0"/>
              <a:t>from</a:t>
            </a:r>
            <a:r>
              <a:rPr lang="nl-BE" dirty="0" smtClean="0"/>
              <a:t> different </a:t>
            </a:r>
            <a:r>
              <a:rPr lang="nl-BE" dirty="0" err="1" smtClean="0"/>
              <a:t>measurement</a:t>
            </a:r>
            <a:r>
              <a:rPr lang="nl-BE" dirty="0" smtClean="0"/>
              <a:t> sources are </a:t>
            </a:r>
            <a:r>
              <a:rPr lang="nl-BE" dirty="0" err="1" smtClean="0"/>
              <a:t>very</a:t>
            </a:r>
            <a:r>
              <a:rPr lang="nl-BE" dirty="0" smtClean="0"/>
              <a:t> different:</a:t>
            </a:r>
          </a:p>
          <a:p>
            <a:pPr lvl="1"/>
            <a:r>
              <a:rPr lang="nl-BE" sz="2800" dirty="0" smtClean="0"/>
              <a:t>Different </a:t>
            </a:r>
            <a:r>
              <a:rPr lang="nl-BE" sz="2800" dirty="0" err="1"/>
              <a:t>sizes</a:t>
            </a:r>
            <a:r>
              <a:rPr lang="nl-BE" sz="2800" dirty="0"/>
              <a:t> of data </a:t>
            </a:r>
            <a:r>
              <a:rPr lang="nl-BE" sz="2800" dirty="0" err="1" smtClean="0"/>
              <a:t>blocks</a:t>
            </a:r>
            <a:r>
              <a:rPr lang="nl-BE" sz="2800" dirty="0" smtClean="0"/>
              <a:t>, different </a:t>
            </a:r>
            <a:r>
              <a:rPr lang="nl-BE" sz="2800" dirty="0" err="1" smtClean="0"/>
              <a:t>noise</a:t>
            </a:r>
            <a:r>
              <a:rPr lang="nl-BE" sz="2800" dirty="0" smtClean="0"/>
              <a:t>/</a:t>
            </a:r>
            <a:r>
              <a:rPr lang="nl-BE" sz="2800" dirty="0" err="1" smtClean="0"/>
              <a:t>measurement</a:t>
            </a:r>
            <a:r>
              <a:rPr lang="nl-BE" sz="2800" dirty="0" smtClean="0"/>
              <a:t> levels</a:t>
            </a:r>
            <a:endParaRPr lang="nl-BE" sz="2800" dirty="0"/>
          </a:p>
          <a:p>
            <a:pPr lvl="1"/>
            <a:endParaRPr lang="nl-BE" sz="2800" dirty="0" smtClean="0"/>
          </a:p>
          <a:p>
            <a:pPr lvl="1"/>
            <a:r>
              <a:rPr lang="nl-BE" sz="2800" dirty="0" err="1" smtClean="0"/>
              <a:t>Stronger</a:t>
            </a:r>
            <a:r>
              <a:rPr lang="nl-BE" sz="2800" dirty="0" smtClean="0"/>
              <a:t> </a:t>
            </a:r>
            <a:r>
              <a:rPr lang="nl-BE" sz="2800" dirty="0" err="1"/>
              <a:t>correlations</a:t>
            </a:r>
            <a:r>
              <a:rPr lang="nl-BE" sz="2800" dirty="0"/>
              <a:t> of variables </a:t>
            </a:r>
            <a:r>
              <a:rPr lang="nl-BE" sz="2800" dirty="0" err="1"/>
              <a:t>within</a:t>
            </a:r>
            <a:r>
              <a:rPr lang="nl-BE" sz="2800" dirty="0"/>
              <a:t> </a:t>
            </a:r>
            <a:r>
              <a:rPr lang="nl-BE" sz="2800" dirty="0" err="1"/>
              <a:t>blocks</a:t>
            </a:r>
            <a:r>
              <a:rPr lang="nl-BE" sz="2800" dirty="0"/>
              <a:t> </a:t>
            </a:r>
            <a:r>
              <a:rPr lang="nl-BE" sz="2800" dirty="0" err="1"/>
              <a:t>than</a:t>
            </a:r>
            <a:r>
              <a:rPr lang="nl-BE" sz="2800" dirty="0"/>
              <a:t> </a:t>
            </a:r>
            <a:r>
              <a:rPr lang="nl-BE" sz="2800" dirty="0" err="1"/>
              <a:t>between</a:t>
            </a:r>
            <a:r>
              <a:rPr lang="nl-BE" sz="2800" dirty="0"/>
              <a:t> </a:t>
            </a:r>
            <a:r>
              <a:rPr lang="nl-BE" sz="2800" dirty="0" err="1" smtClean="0"/>
              <a:t>blocks</a:t>
            </a:r>
            <a:r>
              <a:rPr lang="nl-BE" sz="2800" dirty="0" smtClean="0"/>
              <a:t>, e.g., </a:t>
            </a:r>
            <a:endParaRPr lang="nl-BE" sz="2800" dirty="0"/>
          </a:p>
          <a:p>
            <a:pPr lvl="2"/>
            <a:r>
              <a:rPr lang="nl-BE" sz="2400" dirty="0" smtClean="0"/>
              <a:t>Psych. </a:t>
            </a:r>
            <a:r>
              <a:rPr lang="nl-BE" sz="2400" dirty="0" err="1" smtClean="0"/>
              <a:t>Quest</a:t>
            </a:r>
            <a:r>
              <a:rPr lang="nl-BE" sz="2400" dirty="0" smtClean="0"/>
              <a:t>.: Eg</a:t>
            </a:r>
            <a:r>
              <a:rPr lang="nl-BE" sz="2400" dirty="0"/>
              <a:t>, response </a:t>
            </a:r>
            <a:r>
              <a:rPr lang="nl-BE" sz="2400" dirty="0" err="1"/>
              <a:t>tendencies</a:t>
            </a:r>
            <a:r>
              <a:rPr lang="nl-BE" sz="2400" dirty="0"/>
              <a:t>, </a:t>
            </a:r>
            <a:r>
              <a:rPr lang="nl-BE" sz="2400" dirty="0" err="1"/>
              <a:t>general</a:t>
            </a:r>
            <a:r>
              <a:rPr lang="nl-BE" sz="2400" dirty="0"/>
              <a:t> </a:t>
            </a:r>
            <a:r>
              <a:rPr lang="nl-BE" sz="2400" dirty="0" err="1"/>
              <a:t>psychological</a:t>
            </a:r>
            <a:r>
              <a:rPr lang="nl-BE" sz="2400" dirty="0"/>
              <a:t> </a:t>
            </a:r>
            <a:r>
              <a:rPr lang="nl-BE" sz="2400" dirty="0" err="1"/>
              <a:t>processes</a:t>
            </a:r>
            <a:endParaRPr lang="nl-BE" sz="2400" dirty="0"/>
          </a:p>
          <a:p>
            <a:pPr lvl="2"/>
            <a:r>
              <a:rPr lang="nl-BE" sz="2400" dirty="0" err="1" smtClean="0"/>
              <a:t>Transcriptomics</a:t>
            </a:r>
            <a:r>
              <a:rPr lang="nl-BE" sz="2400" dirty="0" smtClean="0"/>
              <a:t>: Eg</a:t>
            </a:r>
            <a:r>
              <a:rPr lang="nl-BE" sz="2400" dirty="0"/>
              <a:t>, (</a:t>
            </a:r>
            <a:r>
              <a:rPr lang="nl-BE" sz="2400" dirty="0" err="1"/>
              <a:t>general</a:t>
            </a:r>
            <a:r>
              <a:rPr lang="nl-BE" sz="2400" dirty="0"/>
              <a:t>) </a:t>
            </a:r>
            <a:r>
              <a:rPr lang="nl-BE" sz="2400" dirty="0" err="1"/>
              <a:t>biological</a:t>
            </a:r>
            <a:r>
              <a:rPr lang="nl-BE" sz="2400" dirty="0"/>
              <a:t> </a:t>
            </a:r>
            <a:r>
              <a:rPr lang="nl-BE" sz="2400" dirty="0" err="1"/>
              <a:t>processes</a:t>
            </a:r>
            <a:r>
              <a:rPr lang="nl-BE" sz="2400" dirty="0"/>
              <a:t> </a:t>
            </a:r>
            <a:endParaRPr lang="nl-BE" sz="2400" dirty="0" smtClean="0"/>
          </a:p>
          <a:p>
            <a:pPr lvl="2"/>
            <a:endParaRPr lang="nl-BE" sz="2400" dirty="0"/>
          </a:p>
          <a:p>
            <a:pPr marL="457200" lvl="1" indent="0" algn="ctr">
              <a:buNone/>
            </a:pPr>
            <a:r>
              <a:rPr lang="nl-BE" sz="2800" i="1" dirty="0" smtClean="0"/>
              <a:t>=&gt; </a:t>
            </a:r>
            <a:r>
              <a:rPr lang="nl-BE" sz="2800" i="1" dirty="0" err="1" smtClean="0">
                <a:solidFill>
                  <a:srgbClr val="0070C0"/>
                </a:solidFill>
              </a:rPr>
              <a:t>Linked</a:t>
            </a:r>
            <a:r>
              <a:rPr lang="nl-BE" sz="2800" i="1" dirty="0" smtClean="0">
                <a:solidFill>
                  <a:srgbClr val="0070C0"/>
                </a:solidFill>
              </a:rPr>
              <a:t> variables </a:t>
            </a:r>
            <a:r>
              <a:rPr lang="nl-BE" sz="2800" i="1" dirty="0" smtClean="0"/>
              <a:t>/ shared </a:t>
            </a:r>
            <a:r>
              <a:rPr lang="nl-BE" sz="2800" i="1" dirty="0" err="1" smtClean="0"/>
              <a:t>mechanisms</a:t>
            </a:r>
            <a:r>
              <a:rPr lang="nl-BE" sz="2800" i="1" dirty="0" smtClean="0"/>
              <a:t> are </a:t>
            </a:r>
            <a:r>
              <a:rPr lang="nl-BE" sz="2800" i="1" dirty="0" err="1" smtClean="0"/>
              <a:t>hidden</a:t>
            </a:r>
            <a:r>
              <a:rPr lang="nl-BE" sz="2800" i="1" dirty="0" smtClean="0"/>
              <a:t> </a:t>
            </a:r>
            <a:r>
              <a:rPr lang="nl-BE" sz="2800" i="1" dirty="0" err="1" smtClean="0"/>
              <a:t>while</a:t>
            </a:r>
            <a:r>
              <a:rPr lang="nl-BE" sz="2800" i="1" dirty="0" smtClean="0"/>
              <a:t> block-</a:t>
            </a:r>
            <a:r>
              <a:rPr lang="nl-BE" sz="2800" i="1" dirty="0" err="1" smtClean="0"/>
              <a:t>specific</a:t>
            </a:r>
            <a:r>
              <a:rPr lang="nl-BE" sz="2800" i="1" dirty="0" smtClean="0"/>
              <a:t> </a:t>
            </a:r>
            <a:r>
              <a:rPr lang="nl-BE" sz="2800" i="1" dirty="0" err="1" smtClean="0"/>
              <a:t>mechanisms</a:t>
            </a:r>
            <a:r>
              <a:rPr lang="nl-BE" sz="2800" i="1" dirty="0" smtClean="0"/>
              <a:t> </a:t>
            </a:r>
            <a:r>
              <a:rPr lang="nl-BE" sz="2800" i="1" dirty="0" err="1" smtClean="0"/>
              <a:t>dominate</a:t>
            </a:r>
            <a:endParaRPr lang="nl-BE" sz="2800" i="1" dirty="0" smtClean="0"/>
          </a:p>
          <a:p>
            <a:pPr lvl="2"/>
            <a:endParaRPr lang="nl-BE" sz="2400" dirty="0"/>
          </a:p>
          <a:p>
            <a:pPr marL="457200" lvl="1" indent="0">
              <a:buNone/>
            </a:pPr>
            <a:endParaRPr lang="nl-BE" sz="2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13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97" y="-16982"/>
            <a:ext cx="3231603" cy="170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81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hidden</a:t>
            </a:r>
            <a:r>
              <a:rPr lang="nl-BE" dirty="0" smtClean="0"/>
              <a:t> link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60131"/>
            <a:ext cx="10515600" cy="4351338"/>
          </a:xfrm>
        </p:spPr>
        <p:txBody>
          <a:bodyPr>
            <a:normAutofit/>
          </a:bodyPr>
          <a:lstStyle/>
          <a:p>
            <a:r>
              <a:rPr lang="nl-BE" dirty="0" err="1" smtClean="0"/>
              <a:t>Popular</a:t>
            </a:r>
            <a:r>
              <a:rPr lang="nl-BE" dirty="0" smtClean="0"/>
              <a:t> but bad </a:t>
            </a:r>
            <a:r>
              <a:rPr lang="nl-BE" dirty="0" err="1" smtClean="0"/>
              <a:t>ideas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analysing</a:t>
            </a:r>
            <a:r>
              <a:rPr lang="nl-BE" dirty="0" smtClean="0"/>
              <a:t> </a:t>
            </a:r>
            <a:r>
              <a:rPr lang="nl-BE" dirty="0" err="1" smtClean="0"/>
              <a:t>linked</a:t>
            </a:r>
            <a:r>
              <a:rPr lang="nl-BE" dirty="0" smtClean="0"/>
              <a:t> (traditional </a:t>
            </a:r>
            <a:r>
              <a:rPr lang="nl-BE" dirty="0" err="1" smtClean="0"/>
              <a:t>with</a:t>
            </a:r>
            <a:r>
              <a:rPr lang="nl-BE" dirty="0" smtClean="0"/>
              <a:t>) big data:</a:t>
            </a:r>
          </a:p>
          <a:p>
            <a:pPr lvl="2"/>
            <a:endParaRPr lang="nl-BE" dirty="0" smtClean="0"/>
          </a:p>
          <a:p>
            <a:pPr lvl="2"/>
            <a:endParaRPr lang="nl-BE" dirty="0"/>
          </a:p>
          <a:p>
            <a:pPr lvl="1"/>
            <a:r>
              <a:rPr lang="nl-BE" dirty="0" smtClean="0"/>
              <a:t>1) </a:t>
            </a:r>
            <a:r>
              <a:rPr lang="nl-BE" dirty="0" err="1" smtClean="0"/>
              <a:t>glueing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data </a:t>
            </a:r>
            <a:r>
              <a:rPr lang="nl-BE" dirty="0" err="1" smtClean="0"/>
              <a:t>together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analysing</a:t>
            </a:r>
            <a:r>
              <a:rPr lang="nl-BE" dirty="0" smtClean="0"/>
              <a:t> </a:t>
            </a:r>
            <a:r>
              <a:rPr lang="nl-BE" dirty="0" err="1" smtClean="0"/>
              <a:t>them</a:t>
            </a:r>
            <a:r>
              <a:rPr lang="nl-BE" dirty="0" smtClean="0"/>
              <a:t> as </a:t>
            </a:r>
            <a:r>
              <a:rPr lang="nl-BE" dirty="0" err="1" smtClean="0"/>
              <a:t>one</a:t>
            </a:r>
            <a:r>
              <a:rPr lang="nl-BE" dirty="0" smtClean="0"/>
              <a:t> block</a:t>
            </a:r>
          </a:p>
          <a:p>
            <a:pPr lvl="2"/>
            <a:endParaRPr lang="nl-BE" dirty="0"/>
          </a:p>
          <a:p>
            <a:pPr lvl="4"/>
            <a:endParaRPr lang="nl-BE" dirty="0" smtClean="0"/>
          </a:p>
          <a:p>
            <a:pPr lvl="4"/>
            <a:endParaRPr lang="nl-BE" dirty="0"/>
          </a:p>
          <a:p>
            <a:pPr lvl="4"/>
            <a:endParaRPr lang="nl-BE" dirty="0" smtClean="0"/>
          </a:p>
          <a:p>
            <a:pPr lvl="4"/>
            <a:endParaRPr lang="nl-BE" dirty="0"/>
          </a:p>
          <a:p>
            <a:pPr lvl="5"/>
            <a:r>
              <a:rPr lang="nl-BE" sz="2400" dirty="0"/>
              <a:t> 2) </a:t>
            </a:r>
            <a:r>
              <a:rPr lang="nl-BE" sz="2400" dirty="0" err="1"/>
              <a:t>analysing</a:t>
            </a:r>
            <a:r>
              <a:rPr lang="nl-BE" sz="2400" dirty="0"/>
              <a:t> </a:t>
            </a:r>
            <a:r>
              <a:rPr lang="nl-BE" sz="2400" dirty="0" err="1"/>
              <a:t>each</a:t>
            </a:r>
            <a:r>
              <a:rPr lang="nl-BE" sz="2400" dirty="0"/>
              <a:t> block </a:t>
            </a:r>
            <a:r>
              <a:rPr lang="nl-BE" sz="2400" dirty="0" err="1"/>
              <a:t>separately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</a:t>
            </a:r>
            <a:r>
              <a:rPr lang="nl-BE" sz="2400" dirty="0" err="1"/>
              <a:t>comparing</a:t>
            </a:r>
            <a:r>
              <a:rPr lang="nl-BE" sz="2400" dirty="0"/>
              <a:t> </a:t>
            </a:r>
            <a:r>
              <a:rPr lang="nl-BE" sz="2400" dirty="0" err="1"/>
              <a:t>the</a:t>
            </a:r>
            <a:r>
              <a:rPr lang="nl-BE" sz="2400" dirty="0"/>
              <a:t> </a:t>
            </a:r>
            <a:r>
              <a:rPr lang="nl-BE" sz="2400" dirty="0" err="1"/>
              <a:t>results</a:t>
            </a:r>
            <a:endParaRPr lang="nl-BE" sz="24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14</a:t>
            </a:fld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277" y="2613804"/>
            <a:ext cx="2219864" cy="166489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30" y="4111476"/>
            <a:ext cx="2099993" cy="20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4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435465"/>
            <a:ext cx="10515600" cy="1325563"/>
          </a:xfrm>
        </p:spPr>
        <p:txBody>
          <a:bodyPr/>
          <a:lstStyle/>
          <a:p>
            <a:pPr algn="ctr"/>
            <a:r>
              <a:rPr lang="nl-BE" dirty="0" err="1" smtClean="0"/>
              <a:t>Furthermore</a:t>
            </a:r>
            <a:r>
              <a:rPr lang="nl-BE" dirty="0" smtClean="0"/>
              <a:t> …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9717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BMS Aned - Data Science, Utrecht, 2019</a:t>
            </a:r>
            <a:endParaRPr lang="nl-BE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16</a:t>
            </a:fld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50" y="521208"/>
            <a:ext cx="931924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57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 </a:t>
            </a:r>
            <a:r>
              <a:rPr lang="nl-BE" dirty="0" err="1" smtClean="0"/>
              <a:t>sum</a:t>
            </a:r>
            <a:r>
              <a:rPr lang="nl-BE" dirty="0" smtClean="0"/>
              <a:t>: The </a:t>
            </a:r>
            <a:r>
              <a:rPr lang="nl-BE" dirty="0" err="1" smtClean="0"/>
              <a:t>challenges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>
                <a:solidFill>
                  <a:srgbClr val="0070C0"/>
                </a:solidFill>
              </a:rPr>
              <a:t>Automated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  <a:r>
              <a:rPr lang="nl-BE" dirty="0" err="1" smtClean="0">
                <a:solidFill>
                  <a:srgbClr val="0070C0"/>
                </a:solidFill>
              </a:rPr>
              <a:t>selection</a:t>
            </a:r>
            <a:r>
              <a:rPr lang="nl-BE" dirty="0" smtClean="0">
                <a:solidFill>
                  <a:srgbClr val="0070C0"/>
                </a:solidFill>
              </a:rPr>
              <a:t> of variables </a:t>
            </a:r>
            <a:r>
              <a:rPr lang="nl-BE" dirty="0" err="1" smtClean="0">
                <a:solidFill>
                  <a:srgbClr val="0070C0"/>
                </a:solidFill>
              </a:rPr>
              <a:t>needed</a:t>
            </a:r>
            <a:r>
              <a:rPr lang="nl-BE" dirty="0" smtClean="0"/>
              <a:t>, in </a:t>
            </a:r>
            <a:r>
              <a:rPr lang="nl-BE" dirty="0" err="1" smtClean="0"/>
              <a:t>the</a:t>
            </a:r>
            <a:r>
              <a:rPr lang="nl-BE" dirty="0" smtClean="0"/>
              <a:t> (ultra-) high-</a:t>
            </a:r>
            <a:r>
              <a:rPr lang="nl-BE" dirty="0" err="1" smtClean="0"/>
              <a:t>dimensional</a:t>
            </a:r>
            <a:r>
              <a:rPr lang="nl-BE" dirty="0" smtClean="0"/>
              <a:t> setting (=</a:t>
            </a:r>
            <a:r>
              <a:rPr lang="nl-BE" dirty="0" err="1" smtClean="0"/>
              <a:t>many</a:t>
            </a:r>
            <a:r>
              <a:rPr lang="nl-BE" dirty="0" smtClean="0"/>
              <a:t> more variables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observations</a:t>
            </a:r>
            <a:r>
              <a:rPr lang="nl-BE" dirty="0" smtClean="0"/>
              <a:t>)</a:t>
            </a:r>
          </a:p>
          <a:p>
            <a:endParaRPr lang="nl-BE" dirty="0"/>
          </a:p>
          <a:p>
            <a:r>
              <a:rPr lang="nl-BE" dirty="0" err="1" smtClean="0">
                <a:solidFill>
                  <a:srgbClr val="0070C0"/>
                </a:solidFill>
              </a:rPr>
              <a:t>Integrative</a:t>
            </a:r>
            <a:r>
              <a:rPr lang="nl-BE" dirty="0" smtClean="0">
                <a:solidFill>
                  <a:srgbClr val="0070C0"/>
                </a:solidFill>
              </a:rPr>
              <a:t> approach</a:t>
            </a:r>
            <a:r>
              <a:rPr lang="nl-BE" dirty="0" smtClean="0"/>
              <a:t>: </a:t>
            </a:r>
            <a:r>
              <a:rPr lang="nl-BE" dirty="0" err="1" smtClean="0"/>
              <a:t>find</a:t>
            </a:r>
            <a:r>
              <a:rPr lang="nl-BE" dirty="0" smtClean="0"/>
              <a:t> shared </a:t>
            </a:r>
            <a:r>
              <a:rPr lang="nl-BE" dirty="0" err="1" smtClean="0"/>
              <a:t>mechanisms</a:t>
            </a:r>
            <a:r>
              <a:rPr lang="nl-BE" dirty="0" smtClean="0"/>
              <a:t>, even </a:t>
            </a:r>
            <a:r>
              <a:rPr lang="nl-BE" dirty="0" err="1" smtClean="0"/>
              <a:t>if</a:t>
            </a:r>
            <a:r>
              <a:rPr lang="nl-BE" dirty="0" smtClean="0"/>
              <a:t> </a:t>
            </a:r>
            <a:r>
              <a:rPr lang="nl-BE" dirty="0" err="1" smtClean="0"/>
              <a:t>hidden</a:t>
            </a:r>
            <a:r>
              <a:rPr lang="nl-BE" dirty="0" smtClean="0"/>
              <a:t> / </a:t>
            </a:r>
            <a:r>
              <a:rPr lang="nl-BE" dirty="0" err="1" smtClean="0"/>
              <a:t>dominated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source-</a:t>
            </a:r>
            <a:r>
              <a:rPr lang="nl-BE" dirty="0" err="1" smtClean="0"/>
              <a:t>specific</a:t>
            </a:r>
            <a:r>
              <a:rPr lang="nl-BE" dirty="0" smtClean="0"/>
              <a:t> sources of </a:t>
            </a:r>
            <a:r>
              <a:rPr lang="nl-BE" dirty="0" err="1" smtClean="0"/>
              <a:t>variation</a:t>
            </a:r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Computational</a:t>
            </a:r>
            <a:r>
              <a:rPr lang="nl-BE" dirty="0" smtClean="0"/>
              <a:t> efficiency (time + memory</a:t>
            </a:r>
            <a:r>
              <a:rPr lang="nl-BE" dirty="0" smtClean="0"/>
              <a:t>)</a:t>
            </a:r>
            <a:endParaRPr lang="nl-BE" dirty="0" smtClean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4712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2705989"/>
            <a:ext cx="117824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BE" sz="6000" b="1" dirty="0" smtClean="0">
                <a:solidFill>
                  <a:srgbClr val="FFC000"/>
                </a:solidFill>
              </a:rPr>
              <a:t>PART I:</a:t>
            </a:r>
            <a:br>
              <a:rPr lang="nl-BE" sz="6000" b="1" dirty="0" smtClean="0">
                <a:solidFill>
                  <a:srgbClr val="FFC000"/>
                </a:solidFill>
              </a:rPr>
            </a:br>
            <a:r>
              <a:rPr lang="nl-BE" sz="6000" b="1" dirty="0" err="1" smtClean="0">
                <a:solidFill>
                  <a:srgbClr val="FFC000"/>
                </a:solidFill>
              </a:rPr>
              <a:t>Sparse</a:t>
            </a:r>
            <a:r>
              <a:rPr lang="nl-BE" sz="6000" b="1" dirty="0" smtClean="0">
                <a:solidFill>
                  <a:srgbClr val="FFC000"/>
                </a:solidFill>
              </a:rPr>
              <a:t> Common </a:t>
            </a:r>
            <a:r>
              <a:rPr lang="nl-BE" sz="6000" b="1" dirty="0" err="1" smtClean="0">
                <a:solidFill>
                  <a:srgbClr val="FFC000"/>
                </a:solidFill>
              </a:rPr>
              <a:t>Components</a:t>
            </a:r>
            <a:endParaRPr lang="nl-BE" sz="60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11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Revealing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linked</a:t>
            </a:r>
            <a:r>
              <a:rPr lang="nl-BE" dirty="0" smtClean="0"/>
              <a:t> variables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19</a:t>
            </a:fld>
            <a:endParaRPr lang="nl-BE"/>
          </a:p>
        </p:txBody>
      </p:sp>
      <p:grpSp>
        <p:nvGrpSpPr>
          <p:cNvPr id="59" name="Groep 58"/>
          <p:cNvGrpSpPr/>
          <p:nvPr/>
        </p:nvGrpSpPr>
        <p:grpSpPr>
          <a:xfrm>
            <a:off x="737695" y="2118229"/>
            <a:ext cx="10389577" cy="3065061"/>
            <a:chOff x="608301" y="2954987"/>
            <a:chExt cx="10389577" cy="3065061"/>
          </a:xfrm>
        </p:grpSpPr>
        <p:grpSp>
          <p:nvGrpSpPr>
            <p:cNvPr id="6" name="Groep 5"/>
            <p:cNvGrpSpPr/>
            <p:nvPr/>
          </p:nvGrpSpPr>
          <p:grpSpPr>
            <a:xfrm>
              <a:off x="608301" y="2954987"/>
              <a:ext cx="10389577" cy="2791459"/>
              <a:chOff x="544293" y="3930016"/>
              <a:chExt cx="10389577" cy="2791459"/>
            </a:xfrm>
          </p:grpSpPr>
          <p:grpSp>
            <p:nvGrpSpPr>
              <p:cNvPr id="7" name="Groep 6"/>
              <p:cNvGrpSpPr/>
              <p:nvPr/>
            </p:nvGrpSpPr>
            <p:grpSpPr>
              <a:xfrm>
                <a:off x="544293" y="3930016"/>
                <a:ext cx="10389577" cy="2791459"/>
                <a:chOff x="608301" y="1618561"/>
                <a:chExt cx="10389577" cy="2791459"/>
              </a:xfrm>
            </p:grpSpPr>
            <p:grpSp>
              <p:nvGrpSpPr>
                <p:cNvPr id="16" name="Groep 15"/>
                <p:cNvGrpSpPr/>
                <p:nvPr/>
              </p:nvGrpSpPr>
              <p:grpSpPr>
                <a:xfrm>
                  <a:off x="608301" y="1618561"/>
                  <a:ext cx="10389577" cy="2791459"/>
                  <a:chOff x="608301" y="1618561"/>
                  <a:chExt cx="10389577" cy="2791459"/>
                </a:xfrm>
              </p:grpSpPr>
              <p:sp>
                <p:nvSpPr>
                  <p:cNvPr id="19" name="Rechthoek 18"/>
                  <p:cNvSpPr/>
                  <p:nvPr/>
                </p:nvSpPr>
                <p:spPr>
                  <a:xfrm>
                    <a:off x="1413261" y="2372229"/>
                    <a:ext cx="2051629" cy="1440611"/>
                  </a:xfrm>
                  <a:prstGeom prst="rect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dirty="0">
                      <a:solidFill>
                        <a:srgbClr val="FFC000"/>
                      </a:solidFill>
                    </a:endParaRPr>
                  </a:p>
                </p:txBody>
              </p:sp>
              <p:grpSp>
                <p:nvGrpSpPr>
                  <p:cNvPr id="18" name="Groep 17"/>
                  <p:cNvGrpSpPr/>
                  <p:nvPr/>
                </p:nvGrpSpPr>
                <p:grpSpPr>
                  <a:xfrm>
                    <a:off x="608301" y="1830722"/>
                    <a:ext cx="10389577" cy="2579298"/>
                    <a:chOff x="136323" y="1790966"/>
                    <a:chExt cx="10389577" cy="2579298"/>
                  </a:xfrm>
                </p:grpSpPr>
                <p:grpSp>
                  <p:nvGrpSpPr>
                    <p:cNvPr id="23" name="Groep 22"/>
                    <p:cNvGrpSpPr/>
                    <p:nvPr/>
                  </p:nvGrpSpPr>
                  <p:grpSpPr>
                    <a:xfrm>
                      <a:off x="136323" y="1790966"/>
                      <a:ext cx="10389577" cy="2579298"/>
                      <a:chOff x="438215" y="2038795"/>
                      <a:chExt cx="10389577" cy="2579298"/>
                    </a:xfrm>
                  </p:grpSpPr>
                  <p:sp>
                    <p:nvSpPr>
                      <p:cNvPr id="27" name="Rechthoek 26"/>
                      <p:cNvSpPr/>
                      <p:nvPr/>
                    </p:nvSpPr>
                    <p:spPr>
                      <a:xfrm>
                        <a:off x="3293740" y="2580303"/>
                        <a:ext cx="7448591" cy="1438131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BE"/>
                      </a:p>
                    </p:txBody>
                  </p:sp>
                  <p:sp>
                    <p:nvSpPr>
                      <p:cNvPr id="28" name="Tekstvak 27"/>
                      <p:cNvSpPr txBox="1"/>
                      <p:nvPr/>
                    </p:nvSpPr>
                    <p:spPr>
                      <a:xfrm rot="16200000">
                        <a:off x="-666768" y="3143778"/>
                        <a:ext cx="2579298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nl-BE" dirty="0" err="1" smtClean="0"/>
                          <a:t>Respondents</a:t>
                        </a:r>
                        <a:endParaRPr lang="nl-BE" dirty="0" smtClean="0"/>
                      </a:p>
                    </p:txBody>
                  </p:sp>
                  <p:sp>
                    <p:nvSpPr>
                      <p:cNvPr id="29" name="Tekstvak 28"/>
                      <p:cNvSpPr txBox="1"/>
                      <p:nvPr/>
                    </p:nvSpPr>
                    <p:spPr>
                      <a:xfrm>
                        <a:off x="3149835" y="2249615"/>
                        <a:ext cx="7677957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nl-BE" dirty="0" smtClean="0"/>
                          <a:t>501                                                         …                                                               50 000</a:t>
                        </a:r>
                        <a:endParaRPr lang="nl-BE" dirty="0"/>
                      </a:p>
                    </p:txBody>
                  </p:sp>
                </p:grpSp>
                <p:sp>
                  <p:nvSpPr>
                    <p:cNvPr id="22" name="Tekstvak 21"/>
                    <p:cNvSpPr txBox="1"/>
                    <p:nvPr/>
                  </p:nvSpPr>
                  <p:spPr>
                    <a:xfrm>
                      <a:off x="362313" y="2268750"/>
                      <a:ext cx="569344" cy="160043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nl-BE" sz="1400" dirty="0" smtClean="0"/>
                        <a:t>1</a:t>
                      </a:r>
                    </a:p>
                    <a:p>
                      <a:pPr algn="ctr"/>
                      <a:r>
                        <a:rPr lang="nl-BE" sz="1400" dirty="0" smtClean="0"/>
                        <a:t>.</a:t>
                      </a:r>
                    </a:p>
                    <a:p>
                      <a:pPr algn="ctr"/>
                      <a:r>
                        <a:rPr lang="nl-BE" sz="1400" dirty="0" smtClean="0"/>
                        <a:t>.</a:t>
                      </a:r>
                    </a:p>
                    <a:p>
                      <a:pPr algn="ctr"/>
                      <a:r>
                        <a:rPr lang="nl-BE" sz="1400" dirty="0" smtClean="0"/>
                        <a:t>.</a:t>
                      </a:r>
                    </a:p>
                    <a:p>
                      <a:pPr algn="ctr"/>
                      <a:r>
                        <a:rPr lang="nl-BE" sz="1400" dirty="0" smtClean="0"/>
                        <a:t>.</a:t>
                      </a:r>
                    </a:p>
                    <a:p>
                      <a:pPr algn="ctr"/>
                      <a:r>
                        <a:rPr lang="nl-BE" sz="1400" dirty="0"/>
                        <a:t>.</a:t>
                      </a:r>
                      <a:endParaRPr lang="nl-BE" sz="1400" dirty="0" smtClean="0"/>
                    </a:p>
                    <a:p>
                      <a:pPr algn="ctr"/>
                      <a:r>
                        <a:rPr lang="nl-BE" sz="1400" dirty="0" smtClean="0"/>
                        <a:t>1000</a:t>
                      </a:r>
                      <a:endParaRPr lang="nl-BE" sz="1400" dirty="0"/>
                    </a:p>
                  </p:txBody>
                </p:sp>
              </p:grpSp>
              <p:sp>
                <p:nvSpPr>
                  <p:cNvPr id="20" name="Tekstvak 19"/>
                  <p:cNvSpPr txBox="1"/>
                  <p:nvPr/>
                </p:nvSpPr>
                <p:spPr>
                  <a:xfrm>
                    <a:off x="1337288" y="1618561"/>
                    <a:ext cx="21101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b="1" dirty="0" smtClean="0">
                        <a:solidFill>
                          <a:srgbClr val="00B0F0"/>
                        </a:solidFill>
                      </a:rPr>
                      <a:t>Questionnaire data</a:t>
                    </a:r>
                    <a:endParaRPr lang="nl-BE" b="1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  <p:sp>
              <p:nvSpPr>
                <p:cNvPr id="17" name="Tekstvak 16"/>
                <p:cNvSpPr txBox="1"/>
                <p:nvPr/>
              </p:nvSpPr>
              <p:spPr>
                <a:xfrm>
                  <a:off x="1270987" y="2041543"/>
                  <a:ext cx="228979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dirty="0" smtClean="0"/>
                    <a:t>1            …             500</a:t>
                  </a:r>
                  <a:endParaRPr lang="nl-BE" dirty="0"/>
                </a:p>
              </p:txBody>
            </p:sp>
          </p:grpSp>
          <p:sp>
            <p:nvSpPr>
              <p:cNvPr id="8" name="Rechthoek 7"/>
              <p:cNvSpPr/>
              <p:nvPr/>
            </p:nvSpPr>
            <p:spPr>
              <a:xfrm>
                <a:off x="5660923" y="4683684"/>
                <a:ext cx="1157888" cy="1445067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9" name="Rechthoek 8"/>
              <p:cNvSpPr/>
              <p:nvPr/>
            </p:nvSpPr>
            <p:spPr>
              <a:xfrm>
                <a:off x="7179166" y="4683231"/>
                <a:ext cx="3356509" cy="143635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2" name="Rechthoek 11"/>
              <p:cNvSpPr/>
              <p:nvPr/>
            </p:nvSpPr>
            <p:spPr>
              <a:xfrm>
                <a:off x="3007562" y="4683230"/>
                <a:ext cx="393319" cy="14363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0" name="Rechthoek 9"/>
              <p:cNvSpPr/>
              <p:nvPr/>
            </p:nvSpPr>
            <p:spPr>
              <a:xfrm>
                <a:off x="3495251" y="4683230"/>
                <a:ext cx="1984320" cy="144552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1" name="Rechthoek 10"/>
              <p:cNvSpPr/>
              <p:nvPr/>
            </p:nvSpPr>
            <p:spPr>
              <a:xfrm>
                <a:off x="1386593" y="4687856"/>
                <a:ext cx="454575" cy="144035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3" name="Rechthoek 12"/>
              <p:cNvSpPr/>
              <p:nvPr/>
            </p:nvSpPr>
            <p:spPr>
              <a:xfrm>
                <a:off x="1970467" y="4687856"/>
                <a:ext cx="163256" cy="143324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  <p:sp>
            <p:nvSpPr>
              <p:cNvPr id="14" name="Rechthoek 13"/>
              <p:cNvSpPr/>
              <p:nvPr/>
            </p:nvSpPr>
            <p:spPr>
              <a:xfrm>
                <a:off x="2350072" y="4683230"/>
                <a:ext cx="560928" cy="143636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  <p:sp>
          <p:nvSpPr>
            <p:cNvPr id="31" name="Tekstvak 30"/>
            <p:cNvSpPr txBox="1"/>
            <p:nvPr/>
          </p:nvSpPr>
          <p:spPr>
            <a:xfrm>
              <a:off x="6188084" y="3006409"/>
              <a:ext cx="2110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err="1" smtClean="0">
                  <a:solidFill>
                    <a:srgbClr val="FFC000"/>
                  </a:solidFill>
                </a:rPr>
                <a:t>Genetic</a:t>
              </a:r>
              <a:r>
                <a:rPr lang="nl-BE" b="1" dirty="0" smtClean="0">
                  <a:solidFill>
                    <a:srgbClr val="FFC000"/>
                  </a:solidFill>
                </a:rPr>
                <a:t> data</a:t>
              </a:r>
              <a:endParaRPr lang="nl-BE" b="1" dirty="0">
                <a:solidFill>
                  <a:srgbClr val="FFC000"/>
                </a:solidFill>
              </a:endParaRPr>
            </a:p>
          </p:txBody>
        </p:sp>
        <p:sp>
          <p:nvSpPr>
            <p:cNvPr id="32" name="Tekstvak 31"/>
            <p:cNvSpPr txBox="1"/>
            <p:nvPr/>
          </p:nvSpPr>
          <p:spPr>
            <a:xfrm>
              <a:off x="4328832" y="5650716"/>
              <a:ext cx="3549724" cy="36933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>
                  <a:solidFill>
                    <a:srgbClr val="00B050"/>
                  </a:solidFill>
                </a:rPr>
                <a:t>Gene-environment </a:t>
              </a:r>
              <a:r>
                <a:rPr lang="nl-BE" b="1" dirty="0" err="1" smtClean="0">
                  <a:solidFill>
                    <a:srgbClr val="00B050"/>
                  </a:solidFill>
                </a:rPr>
                <a:t>interaction</a:t>
              </a:r>
              <a:endParaRPr lang="nl-BE" b="1" dirty="0">
                <a:solidFill>
                  <a:srgbClr val="00B050"/>
                </a:solidFill>
              </a:endParaRPr>
            </a:p>
          </p:txBody>
        </p:sp>
        <p:cxnSp>
          <p:nvCxnSpPr>
            <p:cNvPr id="34" name="Rechte verbindingslijn 33"/>
            <p:cNvCxnSpPr/>
            <p:nvPr/>
          </p:nvCxnSpPr>
          <p:spPr>
            <a:xfrm flipV="1">
              <a:off x="7878556" y="5153186"/>
              <a:ext cx="2835452" cy="497529"/>
            </a:xfrm>
            <a:prstGeom prst="line">
              <a:avLst/>
            </a:prstGeom>
            <a:ln>
              <a:solidFill>
                <a:srgbClr val="2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35"/>
            <p:cNvCxnSpPr>
              <a:endCxn id="27" idx="2"/>
            </p:cNvCxnSpPr>
            <p:nvPr/>
          </p:nvCxnSpPr>
          <p:spPr>
            <a:xfrm flipV="1">
              <a:off x="6951013" y="5146787"/>
              <a:ext cx="237109" cy="503930"/>
            </a:xfrm>
            <a:prstGeom prst="line">
              <a:avLst/>
            </a:prstGeom>
            <a:ln>
              <a:solidFill>
                <a:srgbClr val="2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/>
            <p:cNvCxnSpPr/>
            <p:nvPr/>
          </p:nvCxnSpPr>
          <p:spPr>
            <a:xfrm flipH="1" flipV="1">
              <a:off x="5638790" y="5152957"/>
              <a:ext cx="439233" cy="488599"/>
            </a:xfrm>
            <a:prstGeom prst="line">
              <a:avLst/>
            </a:prstGeom>
            <a:ln>
              <a:solidFill>
                <a:srgbClr val="2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/>
            <p:cNvCxnSpPr/>
            <p:nvPr/>
          </p:nvCxnSpPr>
          <p:spPr>
            <a:xfrm flipH="1" flipV="1">
              <a:off x="3525725" y="5153186"/>
              <a:ext cx="2011900" cy="497529"/>
            </a:xfrm>
            <a:prstGeom prst="line">
              <a:avLst/>
            </a:prstGeom>
            <a:ln>
              <a:solidFill>
                <a:srgbClr val="2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/>
            <p:cNvCxnSpPr/>
            <p:nvPr/>
          </p:nvCxnSpPr>
          <p:spPr>
            <a:xfrm flipH="1" flipV="1">
              <a:off x="1450601" y="5146789"/>
              <a:ext cx="2887280" cy="508382"/>
            </a:xfrm>
            <a:prstGeom prst="line">
              <a:avLst/>
            </a:prstGeom>
            <a:ln>
              <a:solidFill>
                <a:srgbClr val="2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 flipH="1" flipV="1">
              <a:off x="2339161" y="5144562"/>
              <a:ext cx="2521958" cy="506153"/>
            </a:xfrm>
            <a:prstGeom prst="line">
              <a:avLst/>
            </a:prstGeom>
            <a:ln>
              <a:solidFill>
                <a:srgbClr val="2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 flipH="1" flipV="1">
              <a:off x="1978868" y="5144562"/>
              <a:ext cx="2588912" cy="506153"/>
            </a:xfrm>
            <a:prstGeom prst="line">
              <a:avLst/>
            </a:prstGeom>
            <a:ln>
              <a:solidFill>
                <a:srgbClr val="28931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995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</a:t>
            </a:fld>
            <a:endParaRPr lang="nl-BE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904" y="340878"/>
            <a:ext cx="8527085" cy="60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12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19328" y="362585"/>
            <a:ext cx="10515600" cy="4351338"/>
          </a:xfrm>
        </p:spPr>
        <p:txBody>
          <a:bodyPr>
            <a:normAutofit/>
          </a:bodyPr>
          <a:lstStyle/>
          <a:p>
            <a:r>
              <a:rPr lang="nl-BE" dirty="0" err="1" smtClean="0"/>
              <a:t>Notation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naming</a:t>
            </a:r>
            <a:r>
              <a:rPr lang="nl-BE" dirty="0" smtClean="0"/>
              <a:t> </a:t>
            </a:r>
            <a:r>
              <a:rPr lang="nl-BE" dirty="0" err="1" smtClean="0"/>
              <a:t>conventions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i="1" dirty="0" smtClean="0"/>
              <a:t>data block</a:t>
            </a:r>
            <a:r>
              <a:rPr lang="nl-BE" dirty="0" smtClean="0"/>
              <a:t>: </a:t>
            </a:r>
            <a:r>
              <a:rPr lang="nl-BE" dirty="0" err="1" smtClean="0"/>
              <a:t>denotes</a:t>
            </a:r>
            <a:r>
              <a:rPr lang="nl-BE" dirty="0" smtClean="0"/>
              <a:t> the different data sources </a:t>
            </a:r>
            <a:r>
              <a:rPr lang="nl-BE" dirty="0" err="1" smtClean="0"/>
              <a:t>forming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i="1" dirty="0" err="1" smtClean="0"/>
              <a:t>multiblock</a:t>
            </a:r>
            <a:r>
              <a:rPr lang="nl-BE" dirty="0" smtClean="0"/>
              <a:t> data</a:t>
            </a:r>
          </a:p>
          <a:p>
            <a:pPr lvl="1"/>
            <a:endParaRPr lang="nl-BE" dirty="0" smtClean="0"/>
          </a:p>
          <a:p>
            <a:pPr lvl="1"/>
            <a:r>
              <a:rPr lang="nl-BE" b="1" dirty="0" err="1"/>
              <a:t>X</a:t>
            </a:r>
            <a:r>
              <a:rPr lang="nl-BE" i="1" baseline="-25000" dirty="0" err="1"/>
              <a:t>k</a:t>
            </a:r>
            <a:r>
              <a:rPr lang="nl-BE" i="1" baseline="-25000" dirty="0"/>
              <a:t> </a:t>
            </a:r>
            <a:r>
              <a:rPr lang="nl-BE" dirty="0" smtClean="0"/>
              <a:t>: data block </a:t>
            </a:r>
            <a:r>
              <a:rPr lang="nl-BE" i="1" dirty="0" smtClean="0"/>
              <a:t>k</a:t>
            </a:r>
            <a:r>
              <a:rPr lang="nl-BE" dirty="0" smtClean="0"/>
              <a:t> (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i="1" dirty="0" smtClean="0"/>
              <a:t>k</a:t>
            </a:r>
            <a:r>
              <a:rPr lang="nl-BE" dirty="0" smtClean="0"/>
              <a:t>=1</a:t>
            </a:r>
            <a:r>
              <a:rPr lang="nl-BE" dirty="0"/>
              <a:t>,…,</a:t>
            </a:r>
            <a:r>
              <a:rPr lang="nl-BE" i="1" dirty="0"/>
              <a:t>K </a:t>
            </a:r>
            <a:r>
              <a:rPr lang="nl-BE" i="1" dirty="0" smtClean="0"/>
              <a:t>)</a:t>
            </a:r>
          </a:p>
          <a:p>
            <a:pPr lvl="1"/>
            <a:endParaRPr lang="nl-BE" dirty="0"/>
          </a:p>
          <a:p>
            <a:pPr lvl="1"/>
            <a:r>
              <a:rPr lang="nl-BE" dirty="0" err="1" smtClean="0"/>
              <a:t>Each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data </a:t>
            </a:r>
            <a:r>
              <a:rPr lang="nl-BE" dirty="0" err="1" smtClean="0"/>
              <a:t>blocks</a:t>
            </a:r>
            <a:r>
              <a:rPr lang="nl-BE" dirty="0" smtClean="0"/>
              <a:t>: </a:t>
            </a:r>
            <a:r>
              <a:rPr lang="nl-BE" dirty="0" err="1" smtClean="0"/>
              <a:t>same</a:t>
            </a:r>
            <a:r>
              <a:rPr lang="nl-BE" dirty="0" smtClean="0"/>
              <a:t> set of </a:t>
            </a:r>
            <a:r>
              <a:rPr lang="nl-BE" dirty="0" err="1" smtClean="0"/>
              <a:t>observation</a:t>
            </a:r>
            <a:r>
              <a:rPr lang="nl-BE" dirty="0" smtClean="0"/>
              <a:t> units (</a:t>
            </a:r>
            <a:r>
              <a:rPr lang="nl-BE" dirty="0" err="1" smtClean="0"/>
              <a:t>respondents</a:t>
            </a:r>
            <a:r>
              <a:rPr lang="nl-BE" dirty="0" smtClean="0"/>
              <a:t>)</a:t>
            </a:r>
          </a:p>
          <a:p>
            <a:endParaRPr lang="nl-BE" dirty="0" smtClean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20</a:t>
            </a:fld>
            <a:endParaRPr lang="nl-BE"/>
          </a:p>
        </p:txBody>
      </p:sp>
      <p:grpSp>
        <p:nvGrpSpPr>
          <p:cNvPr id="9" name="Groep 8"/>
          <p:cNvGrpSpPr/>
          <p:nvPr/>
        </p:nvGrpSpPr>
        <p:grpSpPr>
          <a:xfrm>
            <a:off x="628564" y="3780411"/>
            <a:ext cx="10389577" cy="2579298"/>
            <a:chOff x="608301" y="1830722"/>
            <a:chExt cx="10389577" cy="2579298"/>
          </a:xfrm>
        </p:grpSpPr>
        <p:grpSp>
          <p:nvGrpSpPr>
            <p:cNvPr id="10" name="Groep 9"/>
            <p:cNvGrpSpPr/>
            <p:nvPr/>
          </p:nvGrpSpPr>
          <p:grpSpPr>
            <a:xfrm>
              <a:off x="608301" y="1830722"/>
              <a:ext cx="10389577" cy="2579298"/>
              <a:chOff x="608301" y="1830722"/>
              <a:chExt cx="10389577" cy="2579298"/>
            </a:xfrm>
          </p:grpSpPr>
          <p:grpSp>
            <p:nvGrpSpPr>
              <p:cNvPr id="12" name="Groep 11"/>
              <p:cNvGrpSpPr/>
              <p:nvPr/>
            </p:nvGrpSpPr>
            <p:grpSpPr>
              <a:xfrm>
                <a:off x="608301" y="1830722"/>
                <a:ext cx="10389577" cy="2579298"/>
                <a:chOff x="136323" y="1790966"/>
                <a:chExt cx="10389577" cy="2579298"/>
              </a:xfrm>
            </p:grpSpPr>
            <p:grpSp>
              <p:nvGrpSpPr>
                <p:cNvPr id="17" name="Groep 16"/>
                <p:cNvGrpSpPr/>
                <p:nvPr/>
              </p:nvGrpSpPr>
              <p:grpSpPr>
                <a:xfrm>
                  <a:off x="136323" y="1790966"/>
                  <a:ext cx="10389577" cy="2579298"/>
                  <a:chOff x="438215" y="2038795"/>
                  <a:chExt cx="10389577" cy="2579298"/>
                </a:xfrm>
              </p:grpSpPr>
              <p:sp>
                <p:nvSpPr>
                  <p:cNvPr id="21" name="Rechthoek 20"/>
                  <p:cNvSpPr/>
                  <p:nvPr/>
                </p:nvSpPr>
                <p:spPr>
                  <a:xfrm>
                    <a:off x="3293740" y="2580303"/>
                    <a:ext cx="7437489" cy="1440611"/>
                  </a:xfrm>
                  <a:prstGeom prst="rect">
                    <a:avLst/>
                  </a:prstGeom>
                  <a:solidFill>
                    <a:srgbClr val="FFC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/>
                  </a:p>
                </p:txBody>
              </p:sp>
              <p:sp>
                <p:nvSpPr>
                  <p:cNvPr id="22" name="Tekstvak 21"/>
                  <p:cNvSpPr txBox="1"/>
                  <p:nvPr/>
                </p:nvSpPr>
                <p:spPr>
                  <a:xfrm rot="16200000">
                    <a:off x="-666768" y="3143778"/>
                    <a:ext cx="25792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dirty="0" err="1" smtClean="0"/>
                      <a:t>Respondents</a:t>
                    </a:r>
                    <a:endParaRPr lang="nl-BE" dirty="0" smtClean="0"/>
                  </a:p>
                </p:txBody>
              </p:sp>
              <p:sp>
                <p:nvSpPr>
                  <p:cNvPr id="23" name="Tekstvak 22"/>
                  <p:cNvSpPr txBox="1"/>
                  <p:nvPr/>
                </p:nvSpPr>
                <p:spPr>
                  <a:xfrm>
                    <a:off x="3149835" y="2249615"/>
                    <a:ext cx="76779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dirty="0" smtClean="0"/>
                      <a:t>501                                                         …                                                             50 000</a:t>
                    </a:r>
                    <a:endParaRPr lang="nl-BE" dirty="0"/>
                  </a:p>
                </p:txBody>
              </p:sp>
              <p:sp>
                <p:nvSpPr>
                  <p:cNvPr id="24" name="Tekstvak 23"/>
                  <p:cNvSpPr txBox="1"/>
                  <p:nvPr/>
                </p:nvSpPr>
                <p:spPr>
                  <a:xfrm>
                    <a:off x="6077954" y="3115941"/>
                    <a:ext cx="22663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BE" b="1" dirty="0" smtClean="0"/>
                      <a:t>X</a:t>
                    </a:r>
                    <a:r>
                      <a:rPr lang="nl-BE" baseline="-25000" dirty="0" smtClean="0"/>
                      <a:t>2</a:t>
                    </a:r>
                    <a:r>
                      <a:rPr lang="nl-BE" dirty="0" smtClean="0"/>
                      <a:t>: </a:t>
                    </a:r>
                    <a:r>
                      <a:rPr lang="nl-BE" dirty="0" smtClean="0"/>
                      <a:t>Genetics data</a:t>
                    </a:r>
                    <a:endParaRPr lang="nl-BE" dirty="0"/>
                  </a:p>
                </p:txBody>
              </p:sp>
            </p:grpSp>
            <p:sp>
              <p:nvSpPr>
                <p:cNvPr id="16" name="Tekstvak 15"/>
                <p:cNvSpPr txBox="1"/>
                <p:nvPr/>
              </p:nvSpPr>
              <p:spPr>
                <a:xfrm>
                  <a:off x="362313" y="2268750"/>
                  <a:ext cx="569344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400" dirty="0" smtClean="0"/>
                    <a:t>1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/>
                    <a:t>.</a:t>
                  </a:r>
                  <a:endParaRPr lang="nl-BE" sz="1400" dirty="0" smtClean="0"/>
                </a:p>
                <a:p>
                  <a:pPr algn="ctr"/>
                  <a:r>
                    <a:rPr lang="nl-BE" sz="1400" dirty="0" smtClean="0"/>
                    <a:t>1000</a:t>
                  </a:r>
                  <a:endParaRPr lang="nl-BE" sz="1400" dirty="0"/>
                </a:p>
              </p:txBody>
            </p:sp>
          </p:grpSp>
          <p:sp>
            <p:nvSpPr>
              <p:cNvPr id="13" name="Rechthoek 12"/>
              <p:cNvSpPr/>
              <p:nvPr/>
            </p:nvSpPr>
            <p:spPr>
              <a:xfrm>
                <a:off x="1413545" y="2372230"/>
                <a:ext cx="2051629" cy="144061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4" name="Tekstvak 13"/>
              <p:cNvSpPr txBox="1"/>
              <p:nvPr/>
            </p:nvSpPr>
            <p:spPr>
              <a:xfrm>
                <a:off x="1664419" y="2658706"/>
                <a:ext cx="15386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b="1" dirty="0" smtClean="0"/>
                  <a:t>X</a:t>
                </a:r>
                <a:r>
                  <a:rPr lang="nl-BE" baseline="-25000" dirty="0" smtClean="0"/>
                  <a:t>1</a:t>
                </a:r>
                <a:r>
                  <a:rPr lang="nl-BE" dirty="0" smtClean="0"/>
                  <a:t>: Questionnaire </a:t>
                </a:r>
              </a:p>
              <a:p>
                <a:pPr algn="ctr"/>
                <a:r>
                  <a:rPr lang="nl-BE" dirty="0" smtClean="0"/>
                  <a:t>data</a:t>
                </a:r>
                <a:endParaRPr lang="nl-BE" dirty="0"/>
              </a:p>
            </p:txBody>
          </p:sp>
        </p:grpSp>
        <p:sp>
          <p:nvSpPr>
            <p:cNvPr id="11" name="Tekstvak 10"/>
            <p:cNvSpPr txBox="1"/>
            <p:nvPr/>
          </p:nvSpPr>
          <p:spPr>
            <a:xfrm>
              <a:off x="1270987" y="2041543"/>
              <a:ext cx="2289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1            …             500</a:t>
              </a:r>
              <a:endParaRPr lang="nl-BE" dirty="0"/>
            </a:p>
          </p:txBody>
        </p:sp>
      </p:grp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Solving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challenges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Exploratory</a:t>
            </a:r>
            <a:r>
              <a:rPr lang="nl-BE" dirty="0" smtClean="0"/>
              <a:t> approach </a:t>
            </a:r>
            <a:r>
              <a:rPr lang="nl-BE" dirty="0" err="1" smtClean="0"/>
              <a:t>needed</a:t>
            </a:r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Find</a:t>
            </a:r>
            <a:r>
              <a:rPr lang="nl-BE" dirty="0" smtClean="0"/>
              <a:t> </a:t>
            </a:r>
            <a:r>
              <a:rPr lang="nl-BE" dirty="0" err="1" smtClean="0"/>
              <a:t>structural</a:t>
            </a:r>
            <a:r>
              <a:rPr lang="nl-BE" dirty="0" smtClean="0"/>
              <a:t> sources of </a:t>
            </a:r>
            <a:r>
              <a:rPr lang="nl-BE" dirty="0" err="1" smtClean="0"/>
              <a:t>variation</a:t>
            </a:r>
            <a:r>
              <a:rPr lang="nl-BE" dirty="0" smtClean="0"/>
              <a:t> / shared </a:t>
            </a:r>
            <a:r>
              <a:rPr lang="nl-BE" dirty="0" err="1" smtClean="0"/>
              <a:t>mechanisms</a:t>
            </a:r>
            <a:endParaRPr lang="nl-BE" dirty="0" smtClean="0"/>
          </a:p>
          <a:p>
            <a:endParaRPr lang="nl-BE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nl-BE" dirty="0" smtClean="0"/>
              <a:t> </a:t>
            </a:r>
            <a:r>
              <a:rPr lang="nl-BE" dirty="0" err="1" smtClean="0"/>
              <a:t>Usual</a:t>
            </a:r>
            <a:r>
              <a:rPr lang="nl-BE" dirty="0" smtClean="0"/>
              <a:t> </a:t>
            </a:r>
            <a:r>
              <a:rPr lang="nl-BE" dirty="0" smtClean="0"/>
              <a:t>suspect: </a:t>
            </a:r>
            <a:r>
              <a:rPr lang="nl-BE" dirty="0" err="1" smtClean="0"/>
              <a:t>Principal</a:t>
            </a:r>
            <a:r>
              <a:rPr lang="nl-BE" dirty="0" smtClean="0"/>
              <a:t> component analysis</a:t>
            </a:r>
          </a:p>
          <a:p>
            <a:pPr lvl="1">
              <a:buFont typeface="Symbol" panose="05050102010706020507" pitchFamily="18" charset="2"/>
              <a:buChar char="Þ"/>
            </a:pPr>
            <a:endParaRPr lang="nl-BE" dirty="0"/>
          </a:p>
          <a:p>
            <a:pPr lvl="1">
              <a:buFont typeface="Symbol" panose="05050102010706020507" pitchFamily="18" charset="2"/>
              <a:buChar char="Þ"/>
            </a:pPr>
            <a:r>
              <a:rPr lang="nl-BE" dirty="0" smtClean="0"/>
              <a:t> </a:t>
            </a:r>
            <a:r>
              <a:rPr lang="nl-BE" dirty="0" err="1" smtClean="0"/>
              <a:t>Proposed</a:t>
            </a:r>
            <a:r>
              <a:rPr lang="nl-BE" dirty="0" smtClean="0"/>
              <a:t> </a:t>
            </a:r>
            <a:r>
              <a:rPr lang="nl-BE" dirty="0" err="1" smtClean="0"/>
              <a:t>Sparse</a:t>
            </a:r>
            <a:r>
              <a:rPr lang="nl-BE" dirty="0" smtClean="0"/>
              <a:t> Common Component </a:t>
            </a:r>
            <a:r>
              <a:rPr lang="nl-BE" dirty="0" err="1" smtClean="0"/>
              <a:t>method</a:t>
            </a:r>
            <a:r>
              <a:rPr lang="nl-BE" dirty="0" smtClean="0"/>
              <a:t> is </a:t>
            </a:r>
            <a:r>
              <a:rPr lang="nl-BE" dirty="0" err="1" smtClean="0"/>
              <a:t>an</a:t>
            </a:r>
            <a:r>
              <a:rPr lang="nl-BE" dirty="0" smtClean="0"/>
              <a:t> extension of PCA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2471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</a:t>
            </a:r>
            <a:r>
              <a:rPr lang="nl-BE" dirty="0" err="1" smtClean="0"/>
              <a:t>many</a:t>
            </a:r>
            <a:r>
              <a:rPr lang="nl-BE" dirty="0" smtClean="0"/>
              <a:t> </a:t>
            </a:r>
            <a:r>
              <a:rPr lang="nl-BE" dirty="0" err="1" smtClean="0"/>
              <a:t>faces</a:t>
            </a:r>
            <a:r>
              <a:rPr lang="nl-BE" dirty="0" smtClean="0"/>
              <a:t> of PCA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nl-BE" dirty="0" smtClean="0"/>
                  <a:t>1. </a:t>
                </a:r>
                <a:r>
                  <a:rPr lang="nl-BE" dirty="0" err="1" smtClean="0"/>
                  <a:t>Linear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combination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with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maximal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variance</a:t>
                </a:r>
                <a:endParaRPr lang="nl-BE" dirty="0" smtClean="0"/>
              </a:p>
              <a:p>
                <a:pPr marL="457200" lvl="1" indent="0">
                  <a:spcAft>
                    <a:spcPts val="1200"/>
                  </a:spcAft>
                  <a:buNone/>
                </a:pPr>
                <a:r>
                  <a:rPr lang="nl-BE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l-BE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sub>
                        <m:r>
                          <a:rPr lang="nl-BE" b="1">
                            <a:latin typeface="Cambria Math" panose="02040503050406030204" pitchFamily="18" charset="0"/>
                          </a:rPr>
                          <m:t>𝐰</m:t>
                        </m:r>
                      </m:sub>
                    </m:sSub>
                    <m:r>
                      <a:rPr lang="nl-BE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l-BE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𝐰</m:t>
                    </m:r>
                    <m:sSup>
                      <m:sSupPr>
                        <m:ctrlPr>
                          <a:rPr lang="nl-B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nl-BE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nl-BE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US" dirty="0" smtClean="0"/>
                  <a:t> 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1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  <m:sup>
                        <m:r>
                          <a:rPr lang="nl-BE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b="1">
                        <a:latin typeface="Cambria Math" panose="02040503050406030204" pitchFamily="18" charset="0"/>
                      </a:rPr>
                      <m:t>𝐰</m:t>
                    </m:r>
                    <m:r>
                      <a:rPr lang="nl-BE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BE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nl-BE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>
                      <m:sSubPr>
                        <m:ctrlPr>
                          <a:rPr lang="nl-B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l-BE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>
                  <a:spcAft>
                    <a:spcPts val="600"/>
                  </a:spcAft>
                </a:pPr>
                <a:r>
                  <a:rPr lang="nl-BE" dirty="0" smtClean="0"/>
                  <a:t>2. Data </a:t>
                </a:r>
                <a:r>
                  <a:rPr lang="nl-BE" dirty="0" err="1" smtClean="0"/>
                  <a:t>reconstruction</a:t>
                </a:r>
                <a:r>
                  <a:rPr lang="nl-BE" dirty="0" smtClean="0"/>
                  <a:t>: focus on </a:t>
                </a:r>
                <a:r>
                  <a:rPr lang="nl-BE" dirty="0" err="1" smtClean="0">
                    <a:solidFill>
                      <a:srgbClr val="FF0000"/>
                    </a:solidFill>
                  </a:rPr>
                  <a:t>loadings</a:t>
                </a:r>
                <a:endParaRPr lang="nl-BE" dirty="0" smtClean="0">
                  <a:solidFill>
                    <a:srgbClr val="FF0000"/>
                  </a:solidFill>
                </a:endParaRPr>
              </a:p>
              <a:p>
                <a:pPr marL="457200" lvl="1" indent="0">
                  <a:spcAft>
                    <a:spcPts val="1200"/>
                  </a:spcAft>
                  <a:buNone/>
                </a:pPr>
                <a:r>
                  <a:rPr lang="nl-BE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BE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BE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b>
                            <m:r>
                              <a:rPr lang="nl-BE" b="1" i="0" smtClean="0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r>
                              <a:rPr lang="nl-BE" b="1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b="1" i="0" smtClean="0">
                                <a:latin typeface="Cambria Math" panose="02040503050406030204" pitchFamily="18" charset="0"/>
                              </a:rPr>
                              <m:t>𝐏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 b="1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sSubSup>
                              <m:sSubSupPr>
                                <m:ctrlPr>
                                  <a:rPr lang="nl-BE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b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b/>
                              <m:sup>
                                <m:r>
                                  <a:rPr lang="nl-BE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T’T=I</a:t>
                </a:r>
              </a:p>
              <a:p>
                <a:pPr>
                  <a:spcAft>
                    <a:spcPts val="600"/>
                  </a:spcAft>
                </a:pPr>
                <a:r>
                  <a:rPr lang="nl-BE" dirty="0" smtClean="0"/>
                  <a:t>3. </a:t>
                </a:r>
                <a:r>
                  <a:rPr lang="nl-BE" dirty="0"/>
                  <a:t>Data </a:t>
                </a:r>
                <a:r>
                  <a:rPr lang="nl-BE" dirty="0" err="1" smtClean="0"/>
                  <a:t>reconstruction</a:t>
                </a:r>
                <a:r>
                  <a:rPr lang="nl-BE" dirty="0" smtClean="0"/>
                  <a:t>: focus on </a:t>
                </a:r>
                <a:r>
                  <a:rPr lang="nl-BE" dirty="0" err="1" smtClean="0">
                    <a:solidFill>
                      <a:srgbClr val="FF0000"/>
                    </a:solidFill>
                  </a:rPr>
                  <a:t>weights</a:t>
                </a:r>
                <a:endParaRPr lang="nl-BE" dirty="0">
                  <a:solidFill>
                    <a:srgbClr val="FF0000"/>
                  </a:solidFill>
                </a:endParaRPr>
              </a:p>
              <a:p>
                <a:pPr marL="457200" lvl="1" indent="0">
                  <a:spcAft>
                    <a:spcPts val="1200"/>
                  </a:spcAft>
                  <a:buNone/>
                </a:pPr>
                <a:r>
                  <a:rPr lang="nl-BE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nl-BE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l-BE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nl-BE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b>
                            <m:r>
                              <a:rPr lang="nl-BE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nl-BE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nl-B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nl-BE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sSubSup>
                              <m:sSubSupPr>
                                <m:ctrlPr>
                                  <a:rPr lang="nl-BE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b="1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b/>
                              <m:sup>
                                <m:r>
                                  <a:rPr lang="nl-BE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:r>
                  <a:rPr lang="en-US" b="1" dirty="0" smtClean="0"/>
                  <a:t>P’P=I</a:t>
                </a:r>
              </a:p>
              <a:p>
                <a:pPr>
                  <a:spcAft>
                    <a:spcPts val="600"/>
                  </a:spcAft>
                </a:pPr>
                <a:r>
                  <a:rPr lang="nl-BE" dirty="0" smtClean="0"/>
                  <a:t>4. </a:t>
                </a:r>
                <a:r>
                  <a:rPr lang="nl-BE" dirty="0" err="1" smtClean="0"/>
                  <a:t>And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SVD:</a:t>
                </a:r>
              </a:p>
              <a:p>
                <a:pPr marL="0" indent="0">
                  <a:buNone/>
                </a:pPr>
                <a:r>
                  <a:rPr lang="nl-BE" b="1" dirty="0" smtClean="0"/>
                  <a:t> 	</a:t>
                </a:r>
                <a14:m>
                  <m:oMath xmlns:m="http://schemas.openxmlformats.org/officeDocument/2006/math">
                    <m:r>
                      <a:rPr lang="nl-BE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nl-BE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1" i="0" smtClean="0">
                        <a:latin typeface="Cambria Math" panose="02040503050406030204" pitchFamily="18" charset="0"/>
                      </a:rPr>
                      <m:t>𝐔𝐒</m:t>
                    </m:r>
                    <m:sSup>
                      <m:sSupPr>
                        <m:ctrlPr>
                          <a:rPr lang="nl-B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nl-BE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l-BE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nl-BE" dirty="0" smtClean="0"/>
                  <a:t> 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1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nl-BE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nl-BE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1" i="0" smtClean="0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nl-BE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nl-BE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b="1" i="0" smtClean="0">
                        <a:latin typeface="Cambria Math" panose="02040503050406030204" pitchFamily="18" charset="0"/>
                      </a:rPr>
                      <m:t>𝐕</m:t>
                    </m:r>
                    <m:r>
                      <a:rPr lang="nl-BE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nl-BE" dirty="0" smtClean="0"/>
                  <a:t>, </a:t>
                </a:r>
                <a:r>
                  <a:rPr lang="nl-BE" dirty="0" err="1" smtClean="0"/>
                  <a:t>and</a:t>
                </a:r>
                <a:r>
                  <a:rPr lang="nl-BE" dirty="0" smtClean="0"/>
                  <a:t>  </a:t>
                </a:r>
                <a14:m>
                  <m:oMath xmlns:m="http://schemas.openxmlformats.org/officeDocument/2006/math">
                    <m:r>
                      <a:rPr lang="nl-BE" b="1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nl-BE" dirty="0" smtClean="0"/>
                  <a:t> diagonal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b="1" dirty="0" smtClean="0"/>
                  <a:t>Do </a:t>
                </a:r>
                <a:r>
                  <a:rPr lang="nl-BE" b="1" dirty="0" err="1" smtClean="0"/>
                  <a:t>the</a:t>
                </a:r>
                <a:r>
                  <a:rPr lang="nl-BE" b="1" dirty="0" smtClean="0"/>
                  <a:t> </a:t>
                </a:r>
                <a:r>
                  <a:rPr lang="nl-BE" b="1" dirty="0" err="1" smtClean="0"/>
                  <a:t>distinctions</a:t>
                </a:r>
                <a:r>
                  <a:rPr lang="nl-BE" b="1" dirty="0" smtClean="0"/>
                  <a:t> matter? </a:t>
                </a:r>
                <a:r>
                  <a:rPr lang="nl-BE" b="1" dirty="0" err="1" smtClean="0"/>
                  <a:t>Aren’t</a:t>
                </a:r>
                <a:r>
                  <a:rPr lang="nl-BE" b="1" dirty="0" smtClean="0"/>
                  <a:t> </a:t>
                </a:r>
                <a:r>
                  <a:rPr lang="nl-BE" b="1" dirty="0" err="1" smtClean="0"/>
                  <a:t>they</a:t>
                </a:r>
                <a:r>
                  <a:rPr lang="nl-BE" b="1" dirty="0" smtClean="0"/>
                  <a:t> </a:t>
                </a:r>
                <a:r>
                  <a:rPr lang="nl-BE" b="1" dirty="0" err="1" smtClean="0"/>
                  <a:t>all</a:t>
                </a:r>
                <a:r>
                  <a:rPr lang="nl-BE" b="1" dirty="0" smtClean="0"/>
                  <a:t> </a:t>
                </a:r>
                <a:r>
                  <a:rPr lang="nl-BE" b="1" dirty="0" err="1" smtClean="0"/>
                  <a:t>the</a:t>
                </a:r>
                <a:r>
                  <a:rPr lang="nl-BE" b="1" dirty="0" smtClean="0"/>
                  <a:t> </a:t>
                </a:r>
                <a:r>
                  <a:rPr lang="nl-BE" b="1" dirty="0" err="1" smtClean="0"/>
                  <a:t>same</a:t>
                </a:r>
                <a:r>
                  <a:rPr lang="nl-BE" b="1" dirty="0" smtClean="0"/>
                  <a:t>/equivalent?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4573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28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838200" y="740664"/>
                <a:ext cx="10515600" cy="5436299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nl-BE" altLang="nl-BE" b="1" dirty="0" smtClean="0">
                    <a:solidFill>
                      <a:srgbClr val="0070C0"/>
                    </a:solidFill>
                  </a:rPr>
                  <a:t>Principal</a:t>
                </a:r>
                <a:r>
                  <a:rPr lang="nl-BE" altLang="nl-BE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altLang="nl-BE" dirty="0" smtClean="0"/>
                  <a:t>component </a:t>
                </a:r>
                <a:r>
                  <a:rPr lang="nl-BE" altLang="nl-BE" dirty="0" err="1" smtClean="0"/>
                  <a:t>model</a:t>
                </a:r>
                <a:r>
                  <a:rPr lang="nl-BE" altLang="nl-BE" u="sng" dirty="0" err="1" smtClean="0">
                    <a:solidFill>
                      <a:srgbClr val="FF0000"/>
                    </a:solidFill>
                  </a:rPr>
                  <a:t>s</a:t>
                </a:r>
                <a:endParaRPr lang="nl-BE" altLang="nl-BE" u="sng" dirty="0" smtClean="0">
                  <a:solidFill>
                    <a:srgbClr val="FF0000"/>
                  </a:solidFill>
                </a:endParaRPr>
              </a:p>
              <a:p>
                <a:pPr lvl="1" eaLnBrk="1" hangingPunct="1"/>
                <a:endParaRPr lang="nl-NL" altLang="nl-BE" baseline="-25000" dirty="0" smtClean="0"/>
              </a:p>
              <a:p>
                <a:pPr lvl="1" eaLnBrk="1" hangingPunct="1"/>
                <a:r>
                  <a:rPr lang="nl-BE" altLang="nl-BE" dirty="0" err="1" smtClean="0">
                    <a:solidFill>
                      <a:srgbClr val="FF0000"/>
                    </a:solidFill>
                  </a:rPr>
                  <a:t>Weight</a:t>
                </a:r>
                <a:r>
                  <a:rPr lang="nl-BE" altLang="nl-BE" dirty="0" smtClean="0">
                    <a:solidFill>
                      <a:srgbClr val="FF0000"/>
                    </a:solidFill>
                  </a:rPr>
                  <a:t> </a:t>
                </a:r>
                <a:r>
                  <a:rPr lang="nl-BE" altLang="nl-BE" dirty="0" err="1" smtClean="0">
                    <a:solidFill>
                      <a:srgbClr val="FF0000"/>
                    </a:solidFill>
                  </a:rPr>
                  <a:t>based</a:t>
                </a:r>
                <a:r>
                  <a:rPr lang="nl-BE" altLang="nl-BE" dirty="0" smtClean="0">
                    <a:solidFill>
                      <a:srgbClr val="FF0000"/>
                    </a:solidFill>
                  </a:rPr>
                  <a:t> variant</a:t>
                </a:r>
                <a:r>
                  <a:rPr lang="nl-BE" altLang="nl-BE" dirty="0" smtClean="0"/>
                  <a:t>:</a:t>
                </a:r>
              </a:p>
              <a:p>
                <a:pPr lvl="1" eaLnBrk="1" hangingPunct="1"/>
                <a:endParaRPr lang="nl-BE" altLang="nl-BE" dirty="0" smtClean="0"/>
              </a:p>
              <a:p>
                <a:pPr lvl="1" eaLnBrk="1" hangingPunct="1">
                  <a:buFontTx/>
                  <a:buNone/>
                </a:pPr>
                <a:r>
                  <a:rPr lang="nl-NL" altLang="nl-BE" b="1" dirty="0" err="1" smtClean="0"/>
                  <a:t>X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dirty="0" smtClean="0"/>
                  <a:t> = </a:t>
                </a:r>
                <a:r>
                  <a:rPr lang="nl-NL" altLang="nl-BE" b="1" dirty="0" err="1" smtClean="0"/>
                  <a:t>X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dirty="0" smtClean="0"/>
                  <a:t> </a:t>
                </a:r>
                <a:r>
                  <a:rPr lang="nl-NL" altLang="nl-BE" b="1" dirty="0" err="1" smtClean="0">
                    <a:solidFill>
                      <a:srgbClr val="FF0000"/>
                    </a:solidFill>
                  </a:rPr>
                  <a:t>W</a:t>
                </a:r>
                <a:r>
                  <a:rPr lang="nl-NL" altLang="nl-BE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nl-NL" altLang="nl-BE" b="1" dirty="0" err="1" smtClean="0"/>
                  <a:t>P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baseline="30000" dirty="0" err="1" smtClean="0"/>
                  <a:t>T</a:t>
                </a:r>
                <a:r>
                  <a:rPr lang="nl-NL" altLang="nl-BE" dirty="0" smtClean="0"/>
                  <a:t> + </a:t>
                </a:r>
                <a:r>
                  <a:rPr lang="nl-NL" altLang="nl-BE" b="1" dirty="0" smtClean="0"/>
                  <a:t>E</a:t>
                </a:r>
                <a:r>
                  <a:rPr lang="nl-NL" altLang="nl-BE" baseline="-25000" dirty="0" smtClean="0"/>
                  <a:t>k</a:t>
                </a:r>
                <a:r>
                  <a:rPr lang="nl-NL" altLang="nl-BE" dirty="0" smtClean="0"/>
                  <a:t>    s.t. </a:t>
                </a:r>
                <a:r>
                  <a:rPr lang="nl-NL" altLang="nl-BE" b="1" dirty="0" err="1" smtClean="0"/>
                  <a:t>W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baseline="30000" dirty="0" err="1" smtClean="0"/>
                  <a:t>T</a:t>
                </a:r>
                <a:r>
                  <a:rPr lang="nl-NL" altLang="nl-BE" b="1" dirty="0" err="1" smtClean="0"/>
                  <a:t>W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dirty="0" smtClean="0"/>
                  <a:t> = </a:t>
                </a:r>
                <a:r>
                  <a:rPr lang="nl-NL" altLang="nl-BE" b="1" dirty="0" smtClean="0"/>
                  <a:t>I,                       (1)</a:t>
                </a:r>
                <a:endParaRPr lang="nl-NL" altLang="nl-BE" dirty="0" smtClean="0"/>
              </a:p>
              <a:p>
                <a:pPr lvl="1" eaLnBrk="1" hangingPunct="1">
                  <a:buFontTx/>
                  <a:buNone/>
                </a:pPr>
                <a:r>
                  <a:rPr lang="nl-BE" altLang="nl-BE" dirty="0" smtClean="0"/>
                  <a:t>    </a:t>
                </a:r>
              </a:p>
              <a:p>
                <a:pPr lvl="1" eaLnBrk="1" hangingPunct="1">
                  <a:buFontTx/>
                  <a:buNone/>
                </a:pPr>
                <a:r>
                  <a:rPr lang="nl-BE" altLang="nl-BE" dirty="0"/>
                  <a:t> </a:t>
                </a:r>
                <a:r>
                  <a:rPr lang="nl-BE" altLang="nl-BE" dirty="0" smtClean="0"/>
                  <a:t>    =</a:t>
                </a:r>
                <a:r>
                  <a:rPr lang="nl-NL" altLang="nl-BE" dirty="0" smtClean="0"/>
                  <a:t> </a:t>
                </a:r>
                <a:r>
                  <a:rPr lang="nl-NL" altLang="nl-BE" b="1" dirty="0" err="1" smtClean="0"/>
                  <a:t>T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dirty="0" smtClean="0"/>
                  <a:t> </a:t>
                </a:r>
                <a:r>
                  <a:rPr lang="nl-NL" altLang="nl-BE" b="1" dirty="0" err="1" smtClean="0"/>
                  <a:t>P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baseline="30000" dirty="0" err="1" smtClean="0"/>
                  <a:t>T</a:t>
                </a:r>
                <a:r>
                  <a:rPr lang="nl-NL" altLang="nl-BE" dirty="0" smtClean="0"/>
                  <a:t> + </a:t>
                </a:r>
                <a:r>
                  <a:rPr lang="nl-NL" altLang="nl-BE" b="1" dirty="0" smtClean="0"/>
                  <a:t>E</a:t>
                </a:r>
                <a:r>
                  <a:rPr lang="nl-NL" altLang="nl-BE" baseline="-25000" dirty="0" smtClean="0"/>
                  <a:t>k</a:t>
                </a:r>
              </a:p>
              <a:p>
                <a:pPr lvl="1" eaLnBrk="1" hangingPunct="1">
                  <a:buFontTx/>
                  <a:buNone/>
                </a:pPr>
                <a:r>
                  <a:rPr lang="nl-BE" altLang="nl-BE" dirty="0" smtClean="0"/>
                  <a:t>   </a:t>
                </a:r>
              </a:p>
              <a:p>
                <a:pPr lvl="1" eaLnBrk="1" hangingPunct="1">
                  <a:buFontTx/>
                  <a:buNone/>
                </a:pPr>
                <a:r>
                  <a:rPr lang="nl-BE" altLang="nl-BE" dirty="0" smtClean="0"/>
                  <a:t> </a:t>
                </a:r>
                <a:r>
                  <a:rPr lang="nl-BE" altLang="nl-BE" dirty="0" err="1" smtClean="0"/>
                  <a:t>with</a:t>
                </a:r>
                <a:r>
                  <a:rPr lang="nl-BE" altLang="nl-BE" dirty="0" smtClean="0"/>
                  <a:t> </a:t>
                </a:r>
                <a:r>
                  <a:rPr lang="nl-BE" altLang="nl-BE" b="1" dirty="0" err="1" smtClean="0"/>
                  <a:t>W</a:t>
                </a:r>
                <a:r>
                  <a:rPr lang="nl-BE" altLang="nl-BE" baseline="-25000" dirty="0" err="1" smtClean="0"/>
                  <a:t>k</a:t>
                </a:r>
                <a:r>
                  <a:rPr lang="nl-BE" altLang="nl-BE" dirty="0" smtClean="0"/>
                  <a:t> (</a:t>
                </a:r>
                <a:r>
                  <a:rPr lang="nl-BE" altLang="nl-BE" i="1" dirty="0" err="1" smtClean="0"/>
                  <a:t>J</a:t>
                </a:r>
                <a:r>
                  <a:rPr lang="nl-BE" altLang="nl-BE" baseline="-25000" dirty="0" err="1" smtClean="0"/>
                  <a:t>k</a:t>
                </a:r>
                <a:r>
                  <a:rPr lang="nl-BE" altLang="nl-BE" dirty="0" err="1" smtClean="0">
                    <a:cs typeface="Arial" panose="020B0604020202020204" pitchFamily="34" charset="0"/>
                  </a:rPr>
                  <a:t>×</a:t>
                </a:r>
                <a:r>
                  <a:rPr lang="nl-BE" altLang="nl-BE" i="1" dirty="0" err="1" smtClean="0"/>
                  <a:t>R</a:t>
                </a:r>
                <a:r>
                  <a:rPr lang="nl-BE" altLang="nl-BE" dirty="0" smtClean="0"/>
                  <a:t>) </a:t>
                </a:r>
                <a:r>
                  <a:rPr lang="nl-BE" altLang="nl-BE" dirty="0" err="1" smtClean="0"/>
                  <a:t>the</a:t>
                </a:r>
                <a:r>
                  <a:rPr lang="nl-BE" altLang="nl-BE" dirty="0" smtClean="0"/>
                  <a:t> component </a:t>
                </a:r>
                <a:r>
                  <a:rPr lang="nl-BE" altLang="nl-BE" dirty="0" err="1" smtClean="0"/>
                  <a:t>weights</a:t>
                </a:r>
                <a:r>
                  <a:rPr lang="nl-BE" altLang="nl-BE" dirty="0" smtClean="0"/>
                  <a:t>, </a:t>
                </a:r>
                <a:r>
                  <a:rPr lang="nl-BE" altLang="nl-BE" b="1" dirty="0" err="1" smtClean="0"/>
                  <a:t>T</a:t>
                </a:r>
                <a:r>
                  <a:rPr lang="nl-BE" altLang="nl-BE" baseline="-25000" dirty="0" err="1" smtClean="0"/>
                  <a:t>k</a:t>
                </a:r>
                <a:r>
                  <a:rPr lang="nl-BE" altLang="nl-BE" dirty="0" smtClean="0"/>
                  <a:t> (</a:t>
                </a:r>
                <a:r>
                  <a:rPr lang="nl-BE" altLang="nl-BE" i="1" dirty="0" smtClean="0"/>
                  <a:t>I</a:t>
                </a:r>
                <a:r>
                  <a:rPr lang="nl-BE" altLang="nl-BE" dirty="0" smtClean="0">
                    <a:cs typeface="Arial" panose="020B0604020202020204" pitchFamily="34" charset="0"/>
                  </a:rPr>
                  <a:t>×</a:t>
                </a:r>
                <a:r>
                  <a:rPr lang="nl-BE" altLang="nl-BE" i="1" dirty="0" smtClean="0"/>
                  <a:t>R</a:t>
                </a:r>
                <a:r>
                  <a:rPr lang="nl-BE" altLang="nl-BE" dirty="0" smtClean="0"/>
                  <a:t>) </a:t>
                </a:r>
                <a:r>
                  <a:rPr lang="nl-BE" altLang="nl-BE" dirty="0" err="1" smtClean="0"/>
                  <a:t>the</a:t>
                </a:r>
                <a:r>
                  <a:rPr lang="nl-BE" altLang="nl-BE" dirty="0" smtClean="0"/>
                  <a:t> component scores, </a:t>
                </a:r>
                <a:r>
                  <a:rPr lang="nl-BE" altLang="nl-BE" dirty="0" err="1" smtClean="0"/>
                  <a:t>and</a:t>
                </a:r>
                <a:r>
                  <a:rPr lang="nl-BE" altLang="nl-BE" dirty="0" smtClean="0"/>
                  <a:t> </a:t>
                </a:r>
                <a:r>
                  <a:rPr lang="nl-BE" altLang="nl-BE" b="1" dirty="0" smtClean="0"/>
                  <a:t>P</a:t>
                </a:r>
                <a:r>
                  <a:rPr lang="nl-BE" altLang="nl-BE" baseline="-25000" dirty="0" smtClean="0"/>
                  <a:t>k</a:t>
                </a:r>
                <a:r>
                  <a:rPr lang="nl-BE" altLang="nl-BE" dirty="0" smtClean="0"/>
                  <a:t> (</a:t>
                </a:r>
                <a:r>
                  <a:rPr lang="nl-BE" altLang="nl-BE" i="1" dirty="0" err="1" smtClean="0"/>
                  <a:t>J</a:t>
                </a:r>
                <a:r>
                  <a:rPr lang="nl-BE" altLang="nl-BE" baseline="-25000" dirty="0" err="1" smtClean="0"/>
                  <a:t>k</a:t>
                </a:r>
                <a:r>
                  <a:rPr lang="nl-BE" altLang="nl-BE" dirty="0" err="1" smtClean="0">
                    <a:cs typeface="Arial" panose="020B0604020202020204" pitchFamily="34" charset="0"/>
                  </a:rPr>
                  <a:t>×</a:t>
                </a:r>
                <a:r>
                  <a:rPr lang="nl-BE" altLang="nl-BE" i="1" dirty="0" err="1" smtClean="0"/>
                  <a:t>R</a:t>
                </a:r>
                <a:r>
                  <a:rPr lang="nl-BE" altLang="nl-BE" dirty="0" smtClean="0"/>
                  <a:t>) </a:t>
                </a:r>
                <a:r>
                  <a:rPr lang="nl-BE" altLang="nl-BE" dirty="0" err="1" smtClean="0"/>
                  <a:t>the</a:t>
                </a:r>
                <a:r>
                  <a:rPr lang="nl-BE" altLang="nl-BE" dirty="0" smtClean="0"/>
                  <a:t> component </a:t>
                </a:r>
                <a:r>
                  <a:rPr lang="nl-BE" altLang="nl-BE" dirty="0" err="1" smtClean="0"/>
                  <a:t>loadings</a:t>
                </a:r>
                <a:endParaRPr lang="nl-BE" altLang="nl-BE" dirty="0" smtClean="0"/>
              </a:p>
              <a:p>
                <a:pPr lvl="1" eaLnBrk="1" hangingPunct="1">
                  <a:buFontTx/>
                  <a:buNone/>
                </a:pPr>
                <a:endParaRPr lang="nl-BE" altLang="nl-BE" dirty="0" smtClean="0"/>
              </a:p>
              <a:p>
                <a:pPr lvl="1">
                  <a:buNone/>
                </a:pPr>
                <a:r>
                  <a:rPr lang="nl-BE" altLang="nl-BE" dirty="0" err="1" smtClean="0"/>
                  <a:t>Interpretation</a:t>
                </a:r>
                <a:r>
                  <a:rPr lang="nl-BE" altLang="nl-BE" dirty="0" smtClean="0"/>
                  <a:t> of component </a:t>
                </a:r>
                <a:r>
                  <a:rPr lang="nl-BE" altLang="nl-BE" b="1" dirty="0" err="1" smtClean="0"/>
                  <a:t>t</a:t>
                </a:r>
                <a:r>
                  <a:rPr lang="nl-BE" altLang="nl-BE" baseline="-25000" dirty="0" err="1" smtClean="0"/>
                  <a:t>rk</a:t>
                </a:r>
                <a:r>
                  <a:rPr lang="nl-BE" altLang="nl-BE" dirty="0" smtClean="0"/>
                  <a:t> </a:t>
                </a:r>
                <a:r>
                  <a:rPr lang="nl-BE" altLang="nl-BE" dirty="0" err="1" smtClean="0"/>
                  <a:t>based</a:t>
                </a:r>
                <a:r>
                  <a:rPr lang="nl-BE" altLang="nl-BE" dirty="0" smtClean="0"/>
                  <a:t> on </a:t>
                </a:r>
                <a:r>
                  <a:rPr lang="nl-BE" altLang="nl-BE" i="1" dirty="0" err="1" smtClean="0"/>
                  <a:t>J</a:t>
                </a:r>
                <a:r>
                  <a:rPr lang="nl-BE" altLang="nl-BE" baseline="-25000" dirty="0" err="1" smtClean="0"/>
                  <a:t>k</a:t>
                </a:r>
                <a:r>
                  <a:rPr lang="nl-BE" altLang="nl-BE" dirty="0" smtClean="0"/>
                  <a:t> (!) </a:t>
                </a:r>
                <a:r>
                  <a:rPr lang="nl-BE" altLang="nl-BE" dirty="0" err="1" smtClean="0"/>
                  <a:t>regression</a:t>
                </a:r>
                <a:r>
                  <a:rPr lang="nl-BE" altLang="nl-BE" dirty="0" smtClean="0"/>
                  <a:t> </a:t>
                </a:r>
                <a:r>
                  <a:rPr lang="nl-BE" altLang="nl-BE" dirty="0" err="1" smtClean="0"/>
                  <a:t>weights</a:t>
                </a:r>
                <a:r>
                  <a:rPr lang="nl-BE" altLang="nl-BE" dirty="0" smtClean="0"/>
                  <a:t>:                	</a:t>
                </a:r>
                <a:r>
                  <a:rPr lang="nl-BE" altLang="nl-BE" i="1" dirty="0" err="1" smtClean="0"/>
                  <a:t>t</a:t>
                </a:r>
                <a:r>
                  <a:rPr lang="nl-BE" altLang="nl-BE" baseline="-25000" dirty="0" err="1" smtClean="0"/>
                  <a:t>irk</a:t>
                </a:r>
                <a:r>
                  <a:rPr lang="nl-BE" altLang="nl-BE" dirty="0" smtClean="0"/>
                  <a:t>=</a:t>
                </a:r>
                <a:r>
                  <a:rPr lang="nl-BE" altLang="nl-BE" dirty="0" err="1" smtClean="0">
                    <a:latin typeface="Symbol" panose="05050102010706020507" pitchFamily="18" charset="2"/>
                  </a:rPr>
                  <a:t>S</a:t>
                </a:r>
                <a:r>
                  <a:rPr lang="nl-BE" altLang="nl-BE" baseline="-25000" dirty="0" err="1" smtClean="0"/>
                  <a:t>j</a:t>
                </a:r>
                <a:r>
                  <a:rPr lang="nl-BE" altLang="nl-BE" i="1" dirty="0" err="1" smtClean="0"/>
                  <a:t>w</a:t>
                </a:r>
                <a:r>
                  <a:rPr lang="nl-BE" altLang="nl-BE" baseline="-25000" dirty="0" err="1" smtClean="0"/>
                  <a:t>jrk</a:t>
                </a:r>
                <a:r>
                  <a:rPr lang="nl-BE" altLang="nl-BE" i="1" dirty="0" err="1" smtClean="0"/>
                  <a:t>x</a:t>
                </a:r>
                <a:r>
                  <a:rPr lang="nl-BE" altLang="nl-BE" baseline="-25000" dirty="0" err="1" smtClean="0"/>
                  <a:t>ijk</a:t>
                </a:r>
                <a:r>
                  <a:rPr lang="nl-BE" altLang="nl-BE" dirty="0" smtClean="0"/>
                  <a:t> 			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BE" altLang="nl-BE" b="1" i="0" dirty="0" smtClean="0"/>
                      <m:t>t</m:t>
                    </m:r>
                    <m:r>
                      <m:rPr>
                        <m:nor/>
                      </m:rPr>
                      <a:rPr lang="nl-BE" altLang="nl-BE" i="0" baseline="-25000" dirty="0" smtClean="0"/>
                      <m:t>r</m:t>
                    </m:r>
                    <m:r>
                      <m:rPr>
                        <m:nor/>
                      </m:rPr>
                      <a:rPr lang="nl-NL" altLang="nl-BE" baseline="-25000" dirty="0"/>
                      <m:t>k</m:t>
                    </m:r>
                    <m:r>
                      <a:rPr lang="nl-BE" altLang="nl-B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nl-BE" alt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altLang="nl-BE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nl-BE" altLang="nl-B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BE" altLang="nl-BE" dirty="0" smtClean="0"/>
                  <a:t> -&gt; </a:t>
                </a:r>
                <a:r>
                  <a:rPr lang="nl-BE" altLang="nl-BE" i="1" dirty="0" smtClean="0">
                    <a:solidFill>
                      <a:srgbClr val="0070C0"/>
                    </a:solidFill>
                  </a:rPr>
                  <a:t>high-</a:t>
                </a:r>
                <a:r>
                  <a:rPr lang="nl-BE" altLang="nl-BE" i="1" dirty="0" err="1" smtClean="0">
                    <a:solidFill>
                      <a:srgbClr val="0070C0"/>
                    </a:solidFill>
                  </a:rPr>
                  <a:t>dimensional</a:t>
                </a:r>
                <a:r>
                  <a:rPr lang="nl-BE" altLang="nl-BE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altLang="nl-BE" i="1" dirty="0" err="1" smtClean="0">
                    <a:solidFill>
                      <a:srgbClr val="0070C0"/>
                    </a:solidFill>
                  </a:rPr>
                  <a:t>regression</a:t>
                </a:r>
                <a:r>
                  <a:rPr lang="nl-BE" altLang="nl-BE" dirty="0" smtClean="0"/>
                  <a:t>)</a:t>
                </a:r>
              </a:p>
              <a:p>
                <a:pPr lvl="1" eaLnBrk="1" hangingPunct="1">
                  <a:buFontTx/>
                  <a:buNone/>
                </a:pPr>
                <a:endParaRPr lang="nl-BE" altLang="nl-BE" dirty="0" smtClean="0"/>
              </a:p>
            </p:txBody>
          </p:sp>
        </mc:Choice>
        <mc:Fallback xmlns="">
          <p:sp>
            <p:nvSpPr>
              <p:cNvPr id="17411" name="Rectangle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38200" y="740664"/>
                <a:ext cx="10515600" cy="5436299"/>
              </a:xfrm>
              <a:blipFill rotWithShape="0">
                <a:blip r:embed="rId3"/>
                <a:stretch>
                  <a:fillRect l="-1043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23</a:t>
            </a:fld>
            <a:endParaRPr lang="nl-BE"/>
          </a:p>
        </p:txBody>
      </p:sp>
      <p:grpSp>
        <p:nvGrpSpPr>
          <p:cNvPr id="14" name="Groep 13"/>
          <p:cNvGrpSpPr/>
          <p:nvPr/>
        </p:nvGrpSpPr>
        <p:grpSpPr>
          <a:xfrm>
            <a:off x="9982200" y="293298"/>
            <a:ext cx="1593015" cy="2269137"/>
            <a:chOff x="9601200" y="517585"/>
            <a:chExt cx="1593015" cy="2269137"/>
          </a:xfrm>
        </p:grpSpPr>
        <p:sp>
          <p:nvSpPr>
            <p:cNvPr id="4" name="Tekstvak 3"/>
            <p:cNvSpPr txBox="1"/>
            <p:nvPr/>
          </p:nvSpPr>
          <p:spPr>
            <a:xfrm>
              <a:off x="9601200" y="517585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7150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PCA</a:t>
              </a:r>
              <a:endParaRPr lang="en-US" b="1" dirty="0"/>
            </a:p>
          </p:txBody>
        </p:sp>
        <p:cxnSp>
          <p:nvCxnSpPr>
            <p:cNvPr id="6" name="Rechte verbindingslijn met pijl 5"/>
            <p:cNvCxnSpPr/>
            <p:nvPr/>
          </p:nvCxnSpPr>
          <p:spPr>
            <a:xfrm>
              <a:off x="10394830" y="897147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7"/>
            <p:cNvSpPr txBox="1"/>
            <p:nvPr/>
          </p:nvSpPr>
          <p:spPr>
            <a:xfrm>
              <a:off x="9606955" y="1153062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SCA</a:t>
              </a:r>
              <a:endParaRPr lang="en-US" b="1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9601200" y="1785226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CCA</a:t>
              </a:r>
              <a:endParaRPr lang="en-US" b="1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9601200" y="2417390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SCCA</a:t>
              </a:r>
              <a:endParaRPr lang="en-US" b="1" dirty="0"/>
            </a:p>
          </p:txBody>
        </p:sp>
        <p:cxnSp>
          <p:nvCxnSpPr>
            <p:cNvPr id="15" name="Rechte verbindingslijn met pijl 14"/>
            <p:cNvCxnSpPr/>
            <p:nvPr/>
          </p:nvCxnSpPr>
          <p:spPr>
            <a:xfrm>
              <a:off x="10383328" y="1522394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met pijl 15"/>
            <p:cNvCxnSpPr/>
            <p:nvPr/>
          </p:nvCxnSpPr>
          <p:spPr>
            <a:xfrm>
              <a:off x="10371826" y="2154558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245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28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838200" y="932688"/>
                <a:ext cx="10515600" cy="5244275"/>
              </a:xfrm>
            </p:spPr>
            <p:txBody>
              <a:bodyPr>
                <a:normAutofit/>
              </a:bodyPr>
              <a:lstStyle/>
              <a:p>
                <a:r>
                  <a:rPr lang="nl-BE" altLang="nl-BE" dirty="0" smtClean="0"/>
                  <a:t>Principal</a:t>
                </a:r>
                <a:r>
                  <a:rPr lang="nl-BE" altLang="nl-BE" dirty="0"/>
                  <a:t> component </a:t>
                </a:r>
                <a:r>
                  <a:rPr lang="nl-BE" altLang="nl-BE" dirty="0" err="1"/>
                  <a:t>model</a:t>
                </a:r>
                <a:r>
                  <a:rPr lang="nl-BE" altLang="nl-BE" dirty="0" err="1">
                    <a:solidFill>
                      <a:srgbClr val="FF0000"/>
                    </a:solidFill>
                  </a:rPr>
                  <a:t>s</a:t>
                </a:r>
                <a:endParaRPr lang="nl-BE" altLang="nl-BE" dirty="0">
                  <a:solidFill>
                    <a:srgbClr val="FF0000"/>
                  </a:solidFill>
                </a:endParaRPr>
              </a:p>
              <a:p>
                <a:pPr lvl="1"/>
                <a:endParaRPr lang="nl-NL" altLang="nl-BE" baseline="-25000" dirty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nl-BE" altLang="nl-BE" dirty="0" err="1" smtClean="0">
                    <a:solidFill>
                      <a:srgbClr val="FF0000"/>
                    </a:solidFill>
                  </a:rPr>
                  <a:t>Loading</a:t>
                </a:r>
                <a:r>
                  <a:rPr lang="nl-BE" altLang="nl-BE" dirty="0" smtClean="0">
                    <a:solidFill>
                      <a:srgbClr val="FF0000"/>
                    </a:solidFill>
                  </a:rPr>
                  <a:t> </a:t>
                </a:r>
                <a:r>
                  <a:rPr lang="nl-BE" altLang="nl-BE" dirty="0" err="1" smtClean="0">
                    <a:solidFill>
                      <a:srgbClr val="FF0000"/>
                    </a:solidFill>
                  </a:rPr>
                  <a:t>based</a:t>
                </a:r>
                <a:r>
                  <a:rPr lang="nl-BE" altLang="nl-BE" dirty="0" smtClean="0">
                    <a:solidFill>
                      <a:srgbClr val="FF0000"/>
                    </a:solidFill>
                  </a:rPr>
                  <a:t> variant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nl-BE" altLang="nl-BE" dirty="0" smtClean="0"/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nl-NL" altLang="nl-BE" b="1" dirty="0" err="1" smtClean="0"/>
                  <a:t>X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dirty="0" smtClean="0"/>
                  <a:t> = </a:t>
                </a:r>
                <a:r>
                  <a:rPr lang="nl-NL" altLang="nl-BE" b="1" dirty="0" err="1" smtClean="0"/>
                  <a:t>T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b="1" dirty="0" err="1" smtClean="0">
                    <a:solidFill>
                      <a:srgbClr val="FF0000"/>
                    </a:solidFill>
                  </a:rPr>
                  <a:t>P</a:t>
                </a:r>
                <a:r>
                  <a:rPr lang="nl-NL" altLang="nl-BE" baseline="-25000" dirty="0" err="1" smtClean="0">
                    <a:solidFill>
                      <a:srgbClr val="FF0000"/>
                    </a:solidFill>
                  </a:rPr>
                  <a:t>k</a:t>
                </a:r>
                <a:r>
                  <a:rPr lang="nl-NL" altLang="nl-BE" baseline="30000" dirty="0" err="1" smtClean="0"/>
                  <a:t>T</a:t>
                </a:r>
                <a:r>
                  <a:rPr lang="nl-NL" altLang="nl-BE" dirty="0" smtClean="0"/>
                  <a:t> + </a:t>
                </a:r>
                <a:r>
                  <a:rPr lang="nl-NL" altLang="nl-BE" b="1" dirty="0" smtClean="0"/>
                  <a:t>E</a:t>
                </a:r>
                <a:r>
                  <a:rPr lang="nl-NL" altLang="nl-BE" baseline="-25000" dirty="0" smtClean="0"/>
                  <a:t>k           </a:t>
                </a:r>
                <a:r>
                  <a:rPr lang="nl-NL" altLang="nl-BE" dirty="0" smtClean="0"/>
                  <a:t>   s.t. </a:t>
                </a:r>
                <a:r>
                  <a:rPr lang="nl-NL" altLang="nl-BE" b="1" dirty="0" err="1" smtClean="0"/>
                  <a:t>T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baseline="30000" dirty="0" err="1" smtClean="0"/>
                  <a:t>T</a:t>
                </a:r>
                <a:r>
                  <a:rPr lang="nl-NL" altLang="nl-BE" b="1" dirty="0" err="1" smtClean="0"/>
                  <a:t>T</a:t>
                </a:r>
                <a:r>
                  <a:rPr lang="nl-NL" altLang="nl-BE" baseline="-25000" dirty="0" err="1" smtClean="0"/>
                  <a:t>k</a:t>
                </a:r>
                <a:r>
                  <a:rPr lang="nl-NL" altLang="nl-BE" dirty="0" smtClean="0"/>
                  <a:t> = </a:t>
                </a:r>
                <a:r>
                  <a:rPr lang="nl-NL" altLang="nl-BE" b="1" dirty="0" smtClean="0"/>
                  <a:t>I,                         (2)</a:t>
                </a:r>
                <a:endParaRPr lang="nl-NL" altLang="nl-BE" baseline="-25000" dirty="0" smtClean="0"/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nl-NL" altLang="nl-BE" dirty="0" smtClean="0"/>
                  <a:t>    </a:t>
                </a:r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r>
                  <a:rPr lang="nl-BE" altLang="nl-BE" dirty="0" err="1" smtClean="0"/>
                  <a:t>Interpretation</a:t>
                </a:r>
                <a:r>
                  <a:rPr lang="nl-BE" altLang="nl-BE" dirty="0" smtClean="0"/>
                  <a:t> of component </a:t>
                </a:r>
                <a:r>
                  <a:rPr lang="nl-BE" altLang="nl-BE" b="1" dirty="0" err="1" smtClean="0"/>
                  <a:t>t</a:t>
                </a:r>
                <a:r>
                  <a:rPr lang="nl-BE" altLang="nl-BE" baseline="-25000" dirty="0" err="1" smtClean="0"/>
                  <a:t>rk</a:t>
                </a:r>
                <a:r>
                  <a:rPr lang="nl-BE" altLang="nl-BE" dirty="0" smtClean="0"/>
                  <a:t> </a:t>
                </a:r>
                <a:r>
                  <a:rPr lang="nl-BE" altLang="nl-BE" dirty="0" err="1" smtClean="0"/>
                  <a:t>based</a:t>
                </a:r>
                <a:r>
                  <a:rPr lang="nl-BE" altLang="nl-BE" dirty="0" smtClean="0"/>
                  <a:t> on </a:t>
                </a:r>
                <a:r>
                  <a:rPr lang="nl-BE" altLang="nl-BE" i="1" dirty="0" err="1" smtClean="0"/>
                  <a:t>J</a:t>
                </a:r>
                <a:r>
                  <a:rPr lang="nl-BE" altLang="nl-BE" baseline="-25000" dirty="0" err="1" smtClean="0"/>
                  <a:t>k</a:t>
                </a:r>
                <a:r>
                  <a:rPr lang="nl-BE" altLang="nl-BE" dirty="0" smtClean="0"/>
                  <a:t> (!) </a:t>
                </a:r>
                <a:r>
                  <a:rPr lang="nl-BE" altLang="nl-BE" dirty="0" err="1" smtClean="0"/>
                  <a:t>correlations</a:t>
                </a:r>
                <a:r>
                  <a:rPr lang="nl-BE" altLang="nl-BE" dirty="0" smtClean="0"/>
                  <a:t>:</a:t>
                </a:r>
              </a:p>
              <a:p>
                <a:pPr lvl="1">
                  <a:buNone/>
                </a:pPr>
                <a:r>
                  <a:rPr lang="nl-BE" altLang="nl-BE" dirty="0" smtClean="0"/>
                  <a:t>      </a:t>
                </a:r>
                <a:r>
                  <a:rPr lang="nl-BE" altLang="nl-BE" i="1" dirty="0" smtClean="0"/>
                  <a:t>r</a:t>
                </a:r>
                <a:r>
                  <a:rPr lang="nl-BE" altLang="nl-BE" dirty="0" smtClean="0"/>
                  <a:t>(</a:t>
                </a:r>
                <a:r>
                  <a:rPr lang="nl-BE" altLang="nl-BE" b="1" dirty="0" err="1" smtClean="0"/>
                  <a:t>x</a:t>
                </a:r>
                <a:r>
                  <a:rPr lang="nl-BE" altLang="nl-BE" baseline="-25000" dirty="0" err="1" smtClean="0"/>
                  <a:t>jk</a:t>
                </a:r>
                <a:r>
                  <a:rPr lang="nl-BE" altLang="nl-BE" dirty="0" err="1" smtClean="0"/>
                  <a:t>,</a:t>
                </a:r>
                <a:r>
                  <a:rPr lang="nl-BE" altLang="nl-BE" b="1" dirty="0" err="1" smtClean="0"/>
                  <a:t>t</a:t>
                </a:r>
                <a:r>
                  <a:rPr lang="nl-BE" altLang="nl-BE" baseline="-25000" dirty="0" err="1" smtClean="0"/>
                  <a:t>rk</a:t>
                </a:r>
                <a:r>
                  <a:rPr lang="nl-BE" altLang="nl-BE" dirty="0" smtClean="0"/>
                  <a:t>)=</a:t>
                </a:r>
                <a:r>
                  <a:rPr lang="nl-BE" altLang="nl-BE" i="1" dirty="0" err="1" smtClean="0"/>
                  <a:t>p</a:t>
                </a:r>
                <a:r>
                  <a:rPr lang="nl-BE" altLang="nl-BE" baseline="-25000" dirty="0" err="1" smtClean="0"/>
                  <a:t>jrk</a:t>
                </a:r>
                <a:r>
                  <a:rPr lang="nl-BE" altLang="nl-BE" dirty="0"/>
                  <a:t>			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l-BE" altLang="nl-BE" b="1" dirty="0"/>
                      <m:t>x</m:t>
                    </m:r>
                    <m:r>
                      <m:rPr>
                        <m:nor/>
                      </m:rPr>
                      <a:rPr lang="nl-BE" altLang="nl-BE" baseline="-25000" dirty="0"/>
                      <m:t>jk</m:t>
                    </m:r>
                    <m:r>
                      <a:rPr lang="nl-BE" altLang="nl-B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nl-BE" alt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altLang="nl-BE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𝐓</m:t>
                        </m:r>
                      </m:e>
                      <m:sub>
                        <m:r>
                          <a:rPr lang="nl-BE" altLang="nl-B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nl-BE" altLang="nl-BE" dirty="0"/>
                  <a:t> -&gt; </a:t>
                </a:r>
                <a:r>
                  <a:rPr lang="nl-BE" altLang="nl-BE" i="1" dirty="0" smtClean="0">
                    <a:solidFill>
                      <a:srgbClr val="0070C0"/>
                    </a:solidFill>
                  </a:rPr>
                  <a:t>low-dim. </a:t>
                </a:r>
                <a:r>
                  <a:rPr lang="nl-BE" altLang="nl-BE" i="1" dirty="0" err="1">
                    <a:solidFill>
                      <a:srgbClr val="0070C0"/>
                    </a:solidFill>
                  </a:rPr>
                  <a:t>r</a:t>
                </a:r>
                <a:r>
                  <a:rPr lang="nl-BE" altLang="nl-BE" i="1" dirty="0" err="1" smtClean="0">
                    <a:solidFill>
                      <a:srgbClr val="0070C0"/>
                    </a:solidFill>
                  </a:rPr>
                  <a:t>egression</a:t>
                </a:r>
                <a:r>
                  <a:rPr lang="nl-BE" altLang="nl-BE" i="1" dirty="0" smtClean="0">
                    <a:solidFill>
                      <a:srgbClr val="0070C0"/>
                    </a:solidFill>
                  </a:rPr>
                  <a:t>, </a:t>
                </a:r>
                <a:r>
                  <a:rPr lang="nl-BE" altLang="nl-BE" i="1" dirty="0" err="1" smtClean="0">
                    <a:solidFill>
                      <a:srgbClr val="0070C0"/>
                    </a:solidFill>
                  </a:rPr>
                  <a:t>indep</a:t>
                </a:r>
                <a:r>
                  <a:rPr lang="nl-BE" altLang="nl-BE" i="1" dirty="0" smtClean="0">
                    <a:solidFill>
                      <a:srgbClr val="0070C0"/>
                    </a:solidFill>
                  </a:rPr>
                  <a:t>. </a:t>
                </a:r>
                <a:r>
                  <a:rPr lang="nl-BE" altLang="nl-BE" i="1" dirty="0" err="1" smtClean="0">
                    <a:solidFill>
                      <a:srgbClr val="0070C0"/>
                    </a:solidFill>
                  </a:rPr>
                  <a:t>pred.</a:t>
                </a:r>
                <a:r>
                  <a:rPr lang="nl-BE" altLang="nl-BE" dirty="0" smtClean="0"/>
                  <a:t>)</a:t>
                </a:r>
                <a:endParaRPr lang="nl-BE" altLang="nl-BE" baseline="-25000" dirty="0" smtClean="0"/>
              </a:p>
              <a:p>
                <a:pPr lvl="1" eaLnBrk="1" hangingPunct="1">
                  <a:lnSpc>
                    <a:spcPct val="90000"/>
                  </a:lnSpc>
                  <a:buFontTx/>
                  <a:buNone/>
                </a:pPr>
                <a:endParaRPr lang="nl-BE" altLang="nl-BE" baseline="-25000" dirty="0" smtClean="0"/>
              </a:p>
              <a:p>
                <a:pPr lvl="1" eaLnBrk="1" hangingPunct="1">
                  <a:lnSpc>
                    <a:spcPct val="90000"/>
                  </a:lnSpc>
                </a:pPr>
                <a:endParaRPr lang="nl-BE" altLang="nl-BE" dirty="0" smtClean="0"/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nl-BE" altLang="nl-BE" dirty="0" err="1" smtClean="0"/>
                  <a:t>Note</a:t>
                </a:r>
                <a:r>
                  <a:rPr lang="nl-BE" altLang="nl-BE" dirty="0" smtClean="0"/>
                  <a:t>: In </a:t>
                </a:r>
                <a:r>
                  <a:rPr lang="nl-BE" altLang="nl-BE" dirty="0" err="1" smtClean="0"/>
                  <a:t>an</a:t>
                </a:r>
                <a:r>
                  <a:rPr lang="nl-BE" altLang="nl-BE" dirty="0" smtClean="0"/>
                  <a:t> </a:t>
                </a:r>
                <a:r>
                  <a:rPr lang="nl-BE" altLang="nl-BE" dirty="0" err="1" smtClean="0"/>
                  <a:t>ordinary</a:t>
                </a:r>
                <a:r>
                  <a:rPr lang="nl-BE" altLang="nl-BE" dirty="0" smtClean="0"/>
                  <a:t> </a:t>
                </a:r>
                <a:r>
                  <a:rPr lang="nl-BE" altLang="nl-BE" dirty="0" err="1" smtClean="0"/>
                  <a:t>least</a:t>
                </a:r>
                <a:r>
                  <a:rPr lang="nl-BE" altLang="nl-BE" dirty="0" smtClean="0"/>
                  <a:t> squares approach subject </a:t>
                </a:r>
                <a:r>
                  <a:rPr lang="nl-BE" altLang="nl-BE" dirty="0" err="1" smtClean="0"/>
                  <a:t>to</a:t>
                </a:r>
                <a:r>
                  <a:rPr lang="nl-BE" altLang="nl-BE" dirty="0" smtClean="0"/>
                  <a:t> </a:t>
                </a:r>
                <a:r>
                  <a:rPr lang="nl-BE" altLang="nl-BE" b="1" dirty="0" err="1" smtClean="0"/>
                  <a:t>P</a:t>
                </a:r>
                <a:r>
                  <a:rPr lang="nl-BE" altLang="nl-BE" baseline="-25000" dirty="0" err="1" smtClean="0"/>
                  <a:t>k</a:t>
                </a:r>
                <a:r>
                  <a:rPr lang="nl-BE" altLang="nl-BE" baseline="30000" dirty="0" err="1" smtClean="0"/>
                  <a:t>T</a:t>
                </a:r>
                <a:r>
                  <a:rPr lang="nl-BE" altLang="nl-BE" b="1" dirty="0" err="1" smtClean="0"/>
                  <a:t>P</a:t>
                </a:r>
                <a:r>
                  <a:rPr lang="nl-BE" altLang="nl-BE" baseline="-25000" dirty="0" err="1" smtClean="0"/>
                  <a:t>k</a:t>
                </a:r>
                <a:r>
                  <a:rPr lang="nl-BE" altLang="nl-BE" dirty="0" smtClean="0"/>
                  <a:t>=</a:t>
                </a:r>
                <a:r>
                  <a:rPr lang="nl-BE" altLang="nl-BE" b="1" dirty="0" smtClean="0"/>
                  <a:t>I, </a:t>
                </a:r>
                <a:r>
                  <a:rPr lang="nl-BE" altLang="nl-BE" dirty="0" smtClean="0"/>
                  <a:t>we have </a:t>
                </a:r>
                <a:r>
                  <a:rPr lang="nl-BE" altLang="nl-BE" b="1" dirty="0" err="1" smtClean="0"/>
                  <a:t>W</a:t>
                </a:r>
                <a:r>
                  <a:rPr lang="nl-BE" altLang="nl-BE" baseline="-25000" dirty="0" err="1" smtClean="0"/>
                  <a:t>k</a:t>
                </a:r>
                <a:r>
                  <a:rPr lang="nl-BE" altLang="nl-BE" dirty="0" smtClean="0"/>
                  <a:t>=</a:t>
                </a:r>
                <a:r>
                  <a:rPr lang="nl-BE" altLang="nl-BE" b="1" dirty="0" smtClean="0"/>
                  <a:t>P</a:t>
                </a:r>
                <a:r>
                  <a:rPr lang="nl-BE" altLang="nl-BE" baseline="-25000" dirty="0" smtClean="0"/>
                  <a:t>k</a:t>
                </a:r>
                <a:endParaRPr lang="nl-NL" altLang="nl-BE" baseline="-25000" dirty="0" smtClean="0"/>
              </a:p>
            </p:txBody>
          </p:sp>
        </mc:Choice>
        <mc:Fallback xmlns="">
          <p:sp>
            <p:nvSpPr>
              <p:cNvPr id="18435" name="Rectangle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38200" y="932688"/>
                <a:ext cx="10515600" cy="5244275"/>
              </a:xfrm>
              <a:blipFill rotWithShape="0">
                <a:blip r:embed="rId3"/>
                <a:stretch>
                  <a:fillRect l="-1043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24</a:t>
            </a:fld>
            <a:endParaRPr lang="nl-BE"/>
          </a:p>
        </p:txBody>
      </p:sp>
      <p:grpSp>
        <p:nvGrpSpPr>
          <p:cNvPr id="5" name="Groep 4"/>
          <p:cNvGrpSpPr/>
          <p:nvPr/>
        </p:nvGrpSpPr>
        <p:grpSpPr>
          <a:xfrm>
            <a:off x="9982200" y="293298"/>
            <a:ext cx="1593015" cy="2269137"/>
            <a:chOff x="9601200" y="517585"/>
            <a:chExt cx="1593015" cy="2269137"/>
          </a:xfrm>
        </p:grpSpPr>
        <p:sp>
          <p:nvSpPr>
            <p:cNvPr id="6" name="Tekstvak 5"/>
            <p:cNvSpPr txBox="1"/>
            <p:nvPr/>
          </p:nvSpPr>
          <p:spPr>
            <a:xfrm>
              <a:off x="9601200" y="517585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7150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PCA</a:t>
              </a:r>
              <a:endParaRPr lang="en-US" b="1" dirty="0"/>
            </a:p>
          </p:txBody>
        </p:sp>
        <p:cxnSp>
          <p:nvCxnSpPr>
            <p:cNvPr id="7" name="Rechte verbindingslijn met pijl 6"/>
            <p:cNvCxnSpPr/>
            <p:nvPr/>
          </p:nvCxnSpPr>
          <p:spPr>
            <a:xfrm>
              <a:off x="10394830" y="897147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vak 7"/>
            <p:cNvSpPr txBox="1"/>
            <p:nvPr/>
          </p:nvSpPr>
          <p:spPr>
            <a:xfrm>
              <a:off x="9606955" y="1153062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SCA</a:t>
              </a:r>
              <a:endParaRPr lang="en-US" b="1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9601200" y="1785226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CCA</a:t>
              </a:r>
              <a:endParaRPr lang="en-US" b="1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9601200" y="2417390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SCCA</a:t>
              </a:r>
              <a:endParaRPr lang="en-US" b="1" dirty="0"/>
            </a:p>
          </p:txBody>
        </p:sp>
        <p:cxnSp>
          <p:nvCxnSpPr>
            <p:cNvPr id="11" name="Rechte verbindingslijn met pijl 10"/>
            <p:cNvCxnSpPr/>
            <p:nvPr/>
          </p:nvCxnSpPr>
          <p:spPr>
            <a:xfrm>
              <a:off x="10383328" y="1522394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met pijl 11"/>
            <p:cNvCxnSpPr/>
            <p:nvPr/>
          </p:nvCxnSpPr>
          <p:spPr>
            <a:xfrm>
              <a:off x="10371826" y="2154558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74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6429" y="1928171"/>
            <a:ext cx="5980176" cy="59436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19459" name="Rectangle 28"/>
          <p:cNvSpPr>
            <a:spLocks noGrp="1" noChangeArrowheads="1"/>
          </p:cNvSpPr>
          <p:nvPr>
            <p:ph type="body" idx="4294967295"/>
          </p:nvPr>
        </p:nvSpPr>
        <p:spPr>
          <a:xfrm>
            <a:off x="1012912" y="289909"/>
            <a:ext cx="10116311" cy="617105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nl-BE" altLang="nl-BE" b="1" dirty="0" err="1" smtClean="0">
                <a:solidFill>
                  <a:srgbClr val="0070C0"/>
                </a:solidFill>
              </a:rPr>
              <a:t>Simultaneous</a:t>
            </a:r>
            <a:r>
              <a:rPr lang="nl-BE" altLang="nl-BE" dirty="0" smtClean="0">
                <a:solidFill>
                  <a:srgbClr val="0070C0"/>
                </a:solidFill>
              </a:rPr>
              <a:t> </a:t>
            </a:r>
            <a:r>
              <a:rPr lang="nl-BE" altLang="nl-BE" dirty="0" smtClean="0"/>
              <a:t>component analysis</a:t>
            </a:r>
          </a:p>
          <a:p>
            <a:pPr eaLnBrk="1" hangingPunct="1">
              <a:lnSpc>
                <a:spcPct val="90000"/>
              </a:lnSpc>
            </a:pPr>
            <a:endParaRPr lang="nl-BE" altLang="nl-BE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nl-NL" altLang="nl-BE" b="1" dirty="0" smtClean="0">
                <a:solidFill>
                  <a:srgbClr val="0070C0"/>
                </a:solidFill>
              </a:rPr>
              <a:t>For </a:t>
            </a:r>
            <a:r>
              <a:rPr lang="nl-NL" altLang="nl-BE" b="1" dirty="0" err="1" smtClean="0">
                <a:solidFill>
                  <a:srgbClr val="0070C0"/>
                </a:solidFill>
              </a:rPr>
              <a:t>all</a:t>
            </a:r>
            <a:r>
              <a:rPr lang="nl-NL" altLang="nl-BE" b="1" dirty="0" smtClean="0">
                <a:solidFill>
                  <a:srgbClr val="0070C0"/>
                </a:solidFill>
              </a:rPr>
              <a:t> </a:t>
            </a:r>
            <a:r>
              <a:rPr lang="nl-NL" altLang="nl-BE" b="1" i="1" dirty="0" smtClean="0">
                <a:solidFill>
                  <a:srgbClr val="0070C0"/>
                </a:solidFill>
              </a:rPr>
              <a:t>k: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nl-NL" altLang="nl-BE" b="1" dirty="0" err="1" smtClean="0"/>
              <a:t>X</a:t>
            </a:r>
            <a:r>
              <a:rPr lang="nl-NL" altLang="nl-BE" baseline="-25000" dirty="0" err="1" smtClean="0"/>
              <a:t>k</a:t>
            </a:r>
            <a:r>
              <a:rPr lang="nl-NL" altLang="nl-BE" dirty="0" smtClean="0"/>
              <a:t> = </a:t>
            </a:r>
            <a:r>
              <a:rPr lang="nl-NL" altLang="nl-BE" b="1" dirty="0" err="1" smtClean="0">
                <a:solidFill>
                  <a:srgbClr val="0070C0"/>
                </a:solidFill>
              </a:rPr>
              <a:t>T</a:t>
            </a:r>
            <a:r>
              <a:rPr lang="nl-NL" altLang="nl-BE" b="1" dirty="0" err="1" smtClean="0"/>
              <a:t>P</a:t>
            </a:r>
            <a:r>
              <a:rPr lang="nl-NL" altLang="nl-BE" baseline="-25000" dirty="0" err="1" smtClean="0"/>
              <a:t>k</a:t>
            </a:r>
            <a:r>
              <a:rPr lang="nl-NL" altLang="nl-BE" baseline="30000" dirty="0" err="1" smtClean="0"/>
              <a:t>T</a:t>
            </a:r>
            <a:r>
              <a:rPr lang="nl-NL" altLang="nl-BE" dirty="0" smtClean="0"/>
              <a:t> + </a:t>
            </a:r>
            <a:r>
              <a:rPr lang="nl-NL" altLang="nl-BE" b="1" dirty="0" smtClean="0"/>
              <a:t>E</a:t>
            </a:r>
            <a:r>
              <a:rPr lang="nl-NL" altLang="nl-BE" baseline="-25000" dirty="0" smtClean="0"/>
              <a:t>k</a:t>
            </a:r>
            <a:r>
              <a:rPr lang="nl-NL" altLang="nl-BE" dirty="0" smtClean="0"/>
              <a:t> s.t. </a:t>
            </a:r>
            <a:r>
              <a:rPr lang="nl-NL" altLang="nl-BE" b="1" dirty="0" smtClean="0"/>
              <a:t>T</a:t>
            </a:r>
            <a:r>
              <a:rPr lang="nl-NL" altLang="nl-BE" baseline="30000" dirty="0" smtClean="0"/>
              <a:t>T</a:t>
            </a:r>
            <a:r>
              <a:rPr lang="nl-NL" altLang="nl-BE" b="1" dirty="0" smtClean="0"/>
              <a:t>T</a:t>
            </a:r>
            <a:r>
              <a:rPr lang="nl-NL" altLang="nl-BE" dirty="0" smtClean="0"/>
              <a:t>=</a:t>
            </a:r>
            <a:r>
              <a:rPr lang="nl-NL" altLang="nl-BE" b="1" dirty="0" smtClean="0"/>
              <a:t>I</a:t>
            </a:r>
            <a:r>
              <a:rPr lang="nl-NL" altLang="nl-BE" dirty="0" smtClean="0"/>
              <a:t>                                    </a:t>
            </a:r>
            <a:r>
              <a:rPr lang="nl-NL" altLang="nl-BE" b="1" dirty="0" smtClean="0"/>
              <a:t>(3)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nl-NL" altLang="nl-BE" b="1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nl-BE" altLang="nl-BE" dirty="0" smtClean="0"/>
              <a:t>-&gt; </a:t>
            </a:r>
            <a:r>
              <a:rPr lang="nl-BE" altLang="nl-BE" i="1" dirty="0" err="1" smtClean="0"/>
              <a:t>same</a:t>
            </a:r>
            <a:r>
              <a:rPr lang="nl-BE" altLang="nl-BE" i="1" dirty="0" smtClean="0"/>
              <a:t> component scores </a:t>
            </a:r>
            <a:r>
              <a:rPr lang="nl-BE" altLang="nl-BE" i="1" dirty="0" err="1" smtClean="0"/>
              <a:t>for</a:t>
            </a:r>
            <a:r>
              <a:rPr lang="nl-BE" altLang="nl-BE" i="1" dirty="0" smtClean="0"/>
              <a:t> </a:t>
            </a:r>
            <a:r>
              <a:rPr lang="nl-BE" altLang="nl-BE" i="1" dirty="0" err="1" smtClean="0"/>
              <a:t>all</a:t>
            </a:r>
            <a:r>
              <a:rPr lang="nl-BE" altLang="nl-BE" i="1" dirty="0" smtClean="0"/>
              <a:t> data </a:t>
            </a:r>
            <a:r>
              <a:rPr lang="nl-BE" altLang="nl-BE" i="1" dirty="0" err="1" smtClean="0"/>
              <a:t>blocks</a:t>
            </a:r>
            <a:r>
              <a:rPr lang="nl-BE" altLang="nl-BE" dirty="0" smtClean="0"/>
              <a:t>!</a:t>
            </a:r>
            <a:endParaRPr lang="nl-NL" altLang="nl-BE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nl-NL" altLang="nl-BE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nl-BE" altLang="nl-BE" dirty="0" smtClean="0"/>
          </a:p>
          <a:p>
            <a:pPr lvl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nl-BE" altLang="nl-BE" dirty="0" smtClean="0"/>
              <a:t>1. </a:t>
            </a:r>
            <a:r>
              <a:rPr lang="nl-BE" altLang="nl-BE" i="1" dirty="0" err="1" smtClean="0"/>
              <a:t>Weight</a:t>
            </a:r>
            <a:r>
              <a:rPr lang="nl-BE" altLang="nl-BE" i="1" dirty="0" smtClean="0"/>
              <a:t> </a:t>
            </a:r>
            <a:r>
              <a:rPr lang="nl-BE" altLang="nl-BE" i="1" dirty="0" err="1" smtClean="0"/>
              <a:t>based</a:t>
            </a:r>
            <a:r>
              <a:rPr lang="nl-BE" altLang="nl-BE" i="1" dirty="0" smtClean="0"/>
              <a:t> </a:t>
            </a:r>
            <a:r>
              <a:rPr lang="nl-BE" altLang="nl-BE" dirty="0" smtClean="0"/>
              <a:t>variant:</a:t>
            </a:r>
            <a:endParaRPr lang="nl-NL" altLang="nl-BE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l-BE" altLang="nl-BE" dirty="0" smtClean="0"/>
              <a:t>[</a:t>
            </a:r>
            <a:r>
              <a:rPr lang="nl-BE" altLang="nl-BE" b="1" dirty="0" smtClean="0"/>
              <a:t>X</a:t>
            </a:r>
            <a:r>
              <a:rPr lang="nl-BE" altLang="nl-BE" baseline="-25000" dirty="0" smtClean="0"/>
              <a:t>1</a:t>
            </a:r>
            <a:r>
              <a:rPr lang="nl-BE" altLang="nl-BE" dirty="0" smtClean="0"/>
              <a:t> ... </a:t>
            </a:r>
            <a:r>
              <a:rPr lang="nl-BE" altLang="nl-BE" b="1" dirty="0" smtClean="0"/>
              <a:t>X</a:t>
            </a:r>
            <a:r>
              <a:rPr lang="nl-BE" altLang="nl-BE" baseline="-25000" dirty="0" smtClean="0"/>
              <a:t>K</a:t>
            </a:r>
            <a:r>
              <a:rPr lang="nl-BE" altLang="nl-BE" dirty="0" smtClean="0"/>
              <a:t>] =               </a:t>
            </a:r>
            <a:r>
              <a:rPr lang="nl-BE" altLang="nl-BE" b="1" dirty="0" smtClean="0">
                <a:solidFill>
                  <a:srgbClr val="0070C0"/>
                </a:solidFill>
              </a:rPr>
              <a:t>T </a:t>
            </a:r>
            <a:r>
              <a:rPr lang="nl-BE" altLang="nl-BE" b="1" dirty="0" smtClean="0"/>
              <a:t>                       </a:t>
            </a:r>
            <a:r>
              <a:rPr lang="nl-BE" altLang="nl-BE" dirty="0" smtClean="0"/>
              <a:t>[</a:t>
            </a:r>
            <a:r>
              <a:rPr lang="nl-BE" altLang="nl-BE" b="1" dirty="0" smtClean="0"/>
              <a:t>P</a:t>
            </a:r>
            <a:r>
              <a:rPr lang="nl-BE" altLang="nl-BE" baseline="-25000" dirty="0" smtClean="0"/>
              <a:t>1</a:t>
            </a:r>
            <a:r>
              <a:rPr lang="nl-BE" altLang="nl-BE" baseline="30000" dirty="0" smtClean="0"/>
              <a:t>T</a:t>
            </a:r>
            <a:r>
              <a:rPr lang="nl-BE" altLang="nl-BE" dirty="0" smtClean="0"/>
              <a:t> ... </a:t>
            </a:r>
            <a:r>
              <a:rPr lang="nl-BE" altLang="nl-BE" b="1" dirty="0" smtClean="0"/>
              <a:t>P</a:t>
            </a:r>
            <a:r>
              <a:rPr lang="nl-BE" altLang="nl-BE" baseline="-25000" dirty="0" smtClean="0"/>
              <a:t>K</a:t>
            </a:r>
            <a:r>
              <a:rPr lang="nl-BE" altLang="nl-BE" baseline="30000" dirty="0" smtClean="0"/>
              <a:t>T</a:t>
            </a:r>
            <a:r>
              <a:rPr lang="nl-BE" altLang="nl-BE" dirty="0" smtClean="0"/>
              <a:t>] + [</a:t>
            </a:r>
            <a:r>
              <a:rPr lang="nl-BE" altLang="nl-BE" b="1" dirty="0" smtClean="0"/>
              <a:t>E</a:t>
            </a:r>
            <a:r>
              <a:rPr lang="nl-BE" altLang="nl-BE" baseline="-25000" dirty="0" smtClean="0"/>
              <a:t>1</a:t>
            </a:r>
            <a:r>
              <a:rPr lang="nl-BE" altLang="nl-BE" dirty="0" smtClean="0"/>
              <a:t> ... </a:t>
            </a:r>
            <a:r>
              <a:rPr lang="nl-BE" altLang="nl-BE" b="1" dirty="0" smtClean="0"/>
              <a:t>E</a:t>
            </a:r>
            <a:r>
              <a:rPr lang="nl-BE" altLang="nl-BE" baseline="-25000" dirty="0" smtClean="0"/>
              <a:t>K</a:t>
            </a:r>
            <a:r>
              <a:rPr lang="nl-BE" altLang="nl-BE" baseline="30000" dirty="0" smtClean="0"/>
              <a:t>T</a:t>
            </a:r>
            <a:r>
              <a:rPr lang="nl-BE" altLang="nl-BE" dirty="0" smtClean="0"/>
              <a:t>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l-BE" altLang="nl-BE" dirty="0" smtClean="0"/>
              <a:t>                 = </a:t>
            </a:r>
            <a:r>
              <a:rPr lang="nl-BE" altLang="nl-BE" dirty="0" smtClean="0">
                <a:solidFill>
                  <a:srgbClr val="0070C0"/>
                </a:solidFill>
              </a:rPr>
              <a:t>[</a:t>
            </a:r>
            <a:r>
              <a:rPr lang="nl-BE" altLang="nl-BE" b="1" dirty="0" smtClean="0">
                <a:solidFill>
                  <a:srgbClr val="0070C0"/>
                </a:solidFill>
              </a:rPr>
              <a:t>X</a:t>
            </a:r>
            <a:r>
              <a:rPr lang="nl-BE" altLang="nl-BE" baseline="-25000" dirty="0" smtClean="0">
                <a:solidFill>
                  <a:srgbClr val="0070C0"/>
                </a:solidFill>
              </a:rPr>
              <a:t>1</a:t>
            </a:r>
            <a:r>
              <a:rPr lang="nl-BE" altLang="nl-BE" dirty="0" smtClean="0">
                <a:solidFill>
                  <a:srgbClr val="0070C0"/>
                </a:solidFill>
              </a:rPr>
              <a:t> ... </a:t>
            </a:r>
            <a:r>
              <a:rPr lang="nl-BE" altLang="nl-BE" b="1" dirty="0" smtClean="0">
                <a:solidFill>
                  <a:srgbClr val="0070C0"/>
                </a:solidFill>
              </a:rPr>
              <a:t>X</a:t>
            </a:r>
            <a:r>
              <a:rPr lang="nl-BE" altLang="nl-BE" baseline="-25000" dirty="0" smtClean="0">
                <a:solidFill>
                  <a:srgbClr val="0070C0"/>
                </a:solidFill>
              </a:rPr>
              <a:t>K</a:t>
            </a:r>
            <a:r>
              <a:rPr lang="nl-BE" altLang="nl-BE" dirty="0" smtClean="0">
                <a:solidFill>
                  <a:srgbClr val="0070C0"/>
                </a:solidFill>
              </a:rPr>
              <a:t>] [</a:t>
            </a:r>
            <a:r>
              <a:rPr lang="nl-BE" altLang="nl-BE" b="1" dirty="0" smtClean="0">
                <a:solidFill>
                  <a:srgbClr val="0070C0"/>
                </a:solidFill>
              </a:rPr>
              <a:t>W</a:t>
            </a:r>
            <a:r>
              <a:rPr lang="nl-BE" altLang="nl-BE" baseline="-25000" dirty="0" smtClean="0">
                <a:solidFill>
                  <a:srgbClr val="0070C0"/>
                </a:solidFill>
              </a:rPr>
              <a:t>1</a:t>
            </a:r>
            <a:r>
              <a:rPr lang="nl-BE" altLang="nl-BE" baseline="30000" dirty="0" smtClean="0">
                <a:solidFill>
                  <a:srgbClr val="0070C0"/>
                </a:solidFill>
              </a:rPr>
              <a:t>T</a:t>
            </a:r>
            <a:r>
              <a:rPr lang="nl-BE" altLang="nl-BE" dirty="0" smtClean="0">
                <a:solidFill>
                  <a:srgbClr val="0070C0"/>
                </a:solidFill>
              </a:rPr>
              <a:t> ... </a:t>
            </a:r>
            <a:r>
              <a:rPr lang="nl-BE" altLang="nl-BE" b="1" dirty="0" smtClean="0">
                <a:solidFill>
                  <a:srgbClr val="0070C0"/>
                </a:solidFill>
              </a:rPr>
              <a:t>W</a:t>
            </a:r>
            <a:r>
              <a:rPr lang="nl-BE" altLang="nl-BE" baseline="-25000" dirty="0" smtClean="0">
                <a:solidFill>
                  <a:srgbClr val="0070C0"/>
                </a:solidFill>
              </a:rPr>
              <a:t>K</a:t>
            </a:r>
            <a:r>
              <a:rPr lang="nl-BE" altLang="nl-BE" baseline="30000" dirty="0" smtClean="0">
                <a:solidFill>
                  <a:srgbClr val="0070C0"/>
                </a:solidFill>
              </a:rPr>
              <a:t>T</a:t>
            </a:r>
            <a:r>
              <a:rPr lang="nl-BE" altLang="nl-BE" dirty="0" smtClean="0">
                <a:solidFill>
                  <a:srgbClr val="0070C0"/>
                </a:solidFill>
              </a:rPr>
              <a:t>]</a:t>
            </a:r>
            <a:r>
              <a:rPr lang="nl-BE" altLang="nl-BE" baseline="30000" dirty="0" smtClean="0">
                <a:solidFill>
                  <a:srgbClr val="0070C0"/>
                </a:solidFill>
              </a:rPr>
              <a:t>T</a:t>
            </a:r>
            <a:r>
              <a:rPr lang="nl-BE" altLang="nl-BE" b="1" dirty="0" smtClean="0">
                <a:solidFill>
                  <a:srgbClr val="0070C0"/>
                </a:solidFill>
              </a:rPr>
              <a:t> </a:t>
            </a:r>
            <a:r>
              <a:rPr lang="nl-BE" altLang="nl-BE" dirty="0" smtClean="0"/>
              <a:t>[</a:t>
            </a:r>
            <a:r>
              <a:rPr lang="nl-BE" altLang="nl-BE" b="1" dirty="0" smtClean="0"/>
              <a:t>P</a:t>
            </a:r>
            <a:r>
              <a:rPr lang="nl-BE" altLang="nl-BE" baseline="-25000" dirty="0" smtClean="0"/>
              <a:t>1</a:t>
            </a:r>
            <a:r>
              <a:rPr lang="nl-BE" altLang="nl-BE" baseline="30000" dirty="0" smtClean="0"/>
              <a:t>T</a:t>
            </a:r>
            <a:r>
              <a:rPr lang="nl-BE" altLang="nl-BE" dirty="0" smtClean="0"/>
              <a:t> ... </a:t>
            </a:r>
            <a:r>
              <a:rPr lang="nl-BE" altLang="nl-BE" b="1" dirty="0" smtClean="0"/>
              <a:t>P</a:t>
            </a:r>
            <a:r>
              <a:rPr lang="nl-BE" altLang="nl-BE" baseline="-25000" dirty="0" smtClean="0"/>
              <a:t>K</a:t>
            </a:r>
            <a:r>
              <a:rPr lang="nl-BE" altLang="nl-BE" baseline="30000" dirty="0" smtClean="0"/>
              <a:t>T</a:t>
            </a:r>
            <a:r>
              <a:rPr lang="nl-BE" altLang="nl-BE" dirty="0" smtClean="0"/>
              <a:t>] + [</a:t>
            </a:r>
            <a:r>
              <a:rPr lang="nl-BE" altLang="nl-BE" b="1" dirty="0" smtClean="0"/>
              <a:t>E</a:t>
            </a:r>
            <a:r>
              <a:rPr lang="nl-BE" altLang="nl-BE" baseline="-25000" dirty="0" smtClean="0"/>
              <a:t>1</a:t>
            </a:r>
            <a:r>
              <a:rPr lang="nl-BE" altLang="nl-BE" dirty="0" smtClean="0"/>
              <a:t> ... </a:t>
            </a:r>
            <a:r>
              <a:rPr lang="nl-BE" altLang="nl-BE" b="1" dirty="0" smtClean="0"/>
              <a:t>E</a:t>
            </a:r>
            <a:r>
              <a:rPr lang="nl-BE" altLang="nl-BE" baseline="-25000" dirty="0" smtClean="0"/>
              <a:t>K</a:t>
            </a:r>
            <a:r>
              <a:rPr lang="nl-BE" altLang="nl-BE" baseline="30000" dirty="0" smtClean="0"/>
              <a:t>T</a:t>
            </a:r>
            <a:r>
              <a:rPr lang="nl-BE" altLang="nl-BE" dirty="0" smtClean="0"/>
              <a:t>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l-BE" altLang="nl-BE" dirty="0" smtClean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BE" altLang="nl-BE" sz="2000" b="1" dirty="0"/>
          </a:p>
          <a:p>
            <a:pPr lvl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nl-BE" altLang="nl-BE" dirty="0" smtClean="0"/>
              <a:t>2. </a:t>
            </a:r>
            <a:r>
              <a:rPr lang="nl-BE" altLang="nl-BE" i="1" dirty="0" err="1" smtClean="0"/>
              <a:t>Loading</a:t>
            </a:r>
            <a:r>
              <a:rPr lang="nl-BE" altLang="nl-BE" i="1" dirty="0" smtClean="0"/>
              <a:t> </a:t>
            </a:r>
            <a:r>
              <a:rPr lang="nl-BE" altLang="nl-BE" i="1" dirty="0" err="1" smtClean="0"/>
              <a:t>based</a:t>
            </a:r>
            <a:r>
              <a:rPr lang="nl-BE" altLang="nl-BE" dirty="0" smtClean="0"/>
              <a:t> variant:</a:t>
            </a:r>
            <a:endParaRPr lang="nl-NL" altLang="nl-BE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l-BE" altLang="nl-BE" b="1" dirty="0" smtClean="0"/>
              <a:t>		   </a:t>
            </a:r>
            <a:r>
              <a:rPr lang="nl-BE" altLang="nl-BE" b="1" dirty="0" err="1" smtClean="0"/>
              <a:t>X</a:t>
            </a:r>
            <a:r>
              <a:rPr lang="nl-BE" altLang="nl-BE" baseline="-25000" dirty="0" err="1" smtClean="0"/>
              <a:t>conc</a:t>
            </a:r>
            <a:r>
              <a:rPr lang="nl-BE" altLang="nl-BE" dirty="0" smtClean="0"/>
              <a:t> = </a:t>
            </a:r>
            <a:r>
              <a:rPr lang="nl-BE" altLang="nl-BE" b="1" dirty="0" smtClean="0">
                <a:solidFill>
                  <a:srgbClr val="0070C0"/>
                </a:solidFill>
              </a:rPr>
              <a:t>T</a:t>
            </a:r>
            <a:r>
              <a:rPr lang="nl-BE" altLang="nl-BE" b="1" dirty="0" smtClean="0">
                <a:solidFill>
                  <a:srgbClr val="FF0000"/>
                </a:solidFill>
              </a:rPr>
              <a:t> </a:t>
            </a:r>
            <a:r>
              <a:rPr lang="nl-BE" altLang="nl-BE" baseline="-25000" dirty="0" smtClean="0"/>
              <a:t> </a:t>
            </a:r>
            <a:r>
              <a:rPr lang="nl-BE" altLang="nl-BE" b="1" dirty="0" err="1" smtClean="0"/>
              <a:t>P</a:t>
            </a:r>
            <a:r>
              <a:rPr lang="nl-BE" altLang="nl-BE" baseline="-25000" dirty="0" err="1" smtClean="0"/>
              <a:t>conc</a:t>
            </a:r>
            <a:r>
              <a:rPr lang="nl-BE" altLang="nl-BE" baseline="30000" dirty="0" err="1" smtClean="0"/>
              <a:t>T</a:t>
            </a:r>
            <a:r>
              <a:rPr lang="nl-BE" altLang="nl-BE" dirty="0" smtClean="0"/>
              <a:t> + </a:t>
            </a:r>
            <a:r>
              <a:rPr lang="nl-BE" altLang="nl-BE" b="1" dirty="0" err="1" smtClean="0"/>
              <a:t>E</a:t>
            </a:r>
            <a:r>
              <a:rPr lang="nl-BE" altLang="nl-BE" baseline="-25000" dirty="0" err="1" smtClean="0"/>
              <a:t>conc</a:t>
            </a:r>
            <a:r>
              <a:rPr lang="nl-BE" altLang="nl-BE" dirty="0" smtClean="0"/>
              <a:t>                               </a:t>
            </a:r>
            <a:r>
              <a:rPr lang="nl-BE" altLang="nl-BE" b="1" dirty="0" smtClean="0"/>
              <a:t>(4)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l-BE" altLang="nl-BE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l-BE" altLang="nl-BE" dirty="0" smtClean="0"/>
              <a:t>			</a:t>
            </a:r>
            <a:endParaRPr lang="nl-BE" altLang="nl-BE" sz="20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25</a:t>
            </a:fld>
            <a:endParaRPr lang="nl-BE"/>
          </a:p>
        </p:txBody>
      </p:sp>
      <p:grpSp>
        <p:nvGrpSpPr>
          <p:cNvPr id="6" name="Groep 5"/>
          <p:cNvGrpSpPr/>
          <p:nvPr/>
        </p:nvGrpSpPr>
        <p:grpSpPr>
          <a:xfrm>
            <a:off x="9982200" y="293298"/>
            <a:ext cx="1593015" cy="2269137"/>
            <a:chOff x="9601200" y="517585"/>
            <a:chExt cx="1593015" cy="2269137"/>
          </a:xfrm>
        </p:grpSpPr>
        <p:sp>
          <p:nvSpPr>
            <p:cNvPr id="7" name="Tekstvak 6"/>
            <p:cNvSpPr txBox="1"/>
            <p:nvPr/>
          </p:nvSpPr>
          <p:spPr>
            <a:xfrm>
              <a:off x="9601200" y="517585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PCA</a:t>
              </a:r>
              <a:endParaRPr lang="en-US" b="1" dirty="0"/>
            </a:p>
          </p:txBody>
        </p:sp>
        <p:cxnSp>
          <p:nvCxnSpPr>
            <p:cNvPr id="8" name="Rechte verbindingslijn met pijl 7"/>
            <p:cNvCxnSpPr/>
            <p:nvPr/>
          </p:nvCxnSpPr>
          <p:spPr>
            <a:xfrm>
              <a:off x="10394830" y="897147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vak 8"/>
            <p:cNvSpPr txBox="1"/>
            <p:nvPr/>
          </p:nvSpPr>
          <p:spPr>
            <a:xfrm>
              <a:off x="9606955" y="1153062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7150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SCA</a:t>
              </a:r>
              <a:endParaRPr lang="en-US" b="1" dirty="0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9601200" y="1785226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CCA</a:t>
              </a:r>
              <a:endParaRPr lang="en-US" b="1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9601200" y="2417390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SCCA</a:t>
              </a:r>
              <a:endParaRPr lang="en-US" b="1" dirty="0"/>
            </a:p>
          </p:txBody>
        </p:sp>
        <p:cxnSp>
          <p:nvCxnSpPr>
            <p:cNvPr id="12" name="Rechte verbindingslijn met pijl 11"/>
            <p:cNvCxnSpPr/>
            <p:nvPr/>
          </p:nvCxnSpPr>
          <p:spPr>
            <a:xfrm>
              <a:off x="10383328" y="1522394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>
              <a:off x="10371826" y="2154558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23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1009405" y="3363630"/>
            <a:ext cx="8232648" cy="59436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508958" y="359204"/>
            <a:ext cx="9660148" cy="5719763"/>
          </a:xfrm>
        </p:spPr>
        <p:txBody>
          <a:bodyPr/>
          <a:lstStyle/>
          <a:p>
            <a:r>
              <a:rPr lang="nl-BE" dirty="0" err="1" smtClean="0"/>
              <a:t>Simultaneous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/>
              <a:t>Model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largest</a:t>
            </a:r>
            <a:r>
              <a:rPr lang="nl-BE" dirty="0"/>
              <a:t> source of </a:t>
            </a:r>
            <a:r>
              <a:rPr lang="nl-BE" dirty="0" err="1"/>
              <a:t>variation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concatenated</a:t>
            </a:r>
            <a:r>
              <a:rPr lang="nl-BE" dirty="0"/>
              <a:t> data, </a:t>
            </a:r>
            <a:r>
              <a:rPr lang="nl-BE" dirty="0" err="1"/>
              <a:t>often</a:t>
            </a:r>
            <a:r>
              <a:rPr lang="nl-BE" dirty="0"/>
              <a:t> </a:t>
            </a:r>
            <a:r>
              <a:rPr lang="nl-BE" dirty="0" err="1"/>
              <a:t>this</a:t>
            </a:r>
            <a:r>
              <a:rPr lang="nl-BE" dirty="0"/>
              <a:t> is source-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variation</a:t>
            </a:r>
            <a:r>
              <a:rPr lang="nl-BE" dirty="0"/>
              <a:t> or a mix of common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specific</a:t>
            </a:r>
            <a:r>
              <a:rPr lang="nl-BE" dirty="0"/>
              <a:t> </a:t>
            </a:r>
            <a:r>
              <a:rPr lang="nl-BE" dirty="0" err="1"/>
              <a:t>variation</a:t>
            </a:r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err="1" smtClean="0"/>
              <a:t>Guarantee</a:t>
            </a:r>
            <a:r>
              <a:rPr lang="nl-BE" dirty="0" smtClean="0"/>
              <a:t> </a:t>
            </a:r>
            <a:r>
              <a:rPr lang="nl-BE" dirty="0" err="1" smtClean="0"/>
              <a:t>same</a:t>
            </a:r>
            <a:r>
              <a:rPr lang="nl-BE" dirty="0" smtClean="0"/>
              <a:t> source of </a:t>
            </a:r>
            <a:r>
              <a:rPr lang="nl-BE" dirty="0" err="1" smtClean="0"/>
              <a:t>variation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different data </a:t>
            </a:r>
            <a:r>
              <a:rPr lang="nl-BE" dirty="0" err="1" smtClean="0"/>
              <a:t>blocks</a:t>
            </a:r>
            <a:endParaRPr lang="nl-BE" dirty="0" smtClean="0"/>
          </a:p>
          <a:p>
            <a:pPr lvl="1"/>
            <a:endParaRPr lang="nl-BE" dirty="0"/>
          </a:p>
          <a:p>
            <a:pPr lvl="1"/>
            <a:r>
              <a:rPr lang="nl-BE" dirty="0" smtClean="0"/>
              <a:t>But … do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guarantee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r>
              <a:rPr lang="nl-BE" dirty="0" smtClean="0"/>
              <a:t> are common!</a:t>
            </a:r>
          </a:p>
          <a:p>
            <a:pPr lvl="1"/>
            <a:endParaRPr lang="nl-BE" dirty="0"/>
          </a:p>
          <a:p>
            <a:pPr lvl="2"/>
            <a:endParaRPr lang="nl-BE" dirty="0"/>
          </a:p>
          <a:p>
            <a:pPr lvl="2"/>
            <a:r>
              <a:rPr lang="nl-BE" dirty="0" smtClean="0"/>
              <a:t>See </a:t>
            </a:r>
            <a:r>
              <a:rPr lang="nl-BE" dirty="0" err="1" smtClean="0"/>
              <a:t>also</a:t>
            </a:r>
            <a:r>
              <a:rPr lang="nl-BE" dirty="0" smtClean="0"/>
              <a:t> Schouteden et al. (BRM, 2013): </a:t>
            </a:r>
            <a:r>
              <a:rPr lang="nl-BE" dirty="0" err="1" smtClean="0"/>
              <a:t>Rotation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common &amp;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endParaRPr lang="nl-BE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26</a:t>
            </a:fld>
            <a:endParaRPr lang="nl-BE"/>
          </a:p>
        </p:txBody>
      </p:sp>
      <p:grpSp>
        <p:nvGrpSpPr>
          <p:cNvPr id="6" name="Groep 5"/>
          <p:cNvGrpSpPr/>
          <p:nvPr/>
        </p:nvGrpSpPr>
        <p:grpSpPr>
          <a:xfrm>
            <a:off x="9982200" y="293298"/>
            <a:ext cx="1593015" cy="2269137"/>
            <a:chOff x="9601200" y="517585"/>
            <a:chExt cx="1593015" cy="2269137"/>
          </a:xfrm>
        </p:grpSpPr>
        <p:sp>
          <p:nvSpPr>
            <p:cNvPr id="7" name="Tekstvak 6"/>
            <p:cNvSpPr txBox="1"/>
            <p:nvPr/>
          </p:nvSpPr>
          <p:spPr>
            <a:xfrm>
              <a:off x="9601200" y="517585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PCA</a:t>
              </a:r>
              <a:endParaRPr lang="en-US" b="1" dirty="0"/>
            </a:p>
          </p:txBody>
        </p:sp>
        <p:cxnSp>
          <p:nvCxnSpPr>
            <p:cNvPr id="10" name="Rechte verbindingslijn met pijl 9"/>
            <p:cNvCxnSpPr/>
            <p:nvPr/>
          </p:nvCxnSpPr>
          <p:spPr>
            <a:xfrm>
              <a:off x="10394830" y="897147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kstvak 10"/>
            <p:cNvSpPr txBox="1"/>
            <p:nvPr/>
          </p:nvSpPr>
          <p:spPr>
            <a:xfrm>
              <a:off x="9606955" y="1153062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7150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SCA</a:t>
              </a:r>
              <a:endParaRPr lang="en-US" b="1" dirty="0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9601200" y="1785226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CCA</a:t>
              </a:r>
              <a:endParaRPr lang="en-US" b="1" dirty="0"/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9601200" y="2417390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SCCA</a:t>
              </a:r>
              <a:endParaRPr lang="en-US" b="1" dirty="0"/>
            </a:p>
          </p:txBody>
        </p:sp>
        <p:cxnSp>
          <p:nvCxnSpPr>
            <p:cNvPr id="14" name="Rechte verbindingslijn met pijl 13"/>
            <p:cNvCxnSpPr/>
            <p:nvPr/>
          </p:nvCxnSpPr>
          <p:spPr>
            <a:xfrm>
              <a:off x="10383328" y="1522394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/>
            <p:nvPr/>
          </p:nvCxnSpPr>
          <p:spPr>
            <a:xfrm>
              <a:off x="10371826" y="2154558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47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8"/>
          <p:cNvSpPr txBox="1">
            <a:spLocks noChangeArrowheads="1"/>
          </p:cNvSpPr>
          <p:nvPr/>
        </p:nvSpPr>
        <p:spPr bwMode="auto">
          <a:xfrm>
            <a:off x="978408" y="542925"/>
            <a:ext cx="9619487" cy="553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BE" altLang="nl-BE" b="1" dirty="0" smtClean="0">
                <a:solidFill>
                  <a:srgbClr val="0070C0"/>
                </a:solidFill>
              </a:rPr>
              <a:t>Common</a:t>
            </a:r>
            <a:r>
              <a:rPr lang="nl-BE" altLang="nl-BE" b="1" dirty="0" smtClean="0">
                <a:solidFill>
                  <a:schemeClr val="tx1"/>
                </a:solidFill>
              </a:rPr>
              <a:t> </a:t>
            </a:r>
            <a:r>
              <a:rPr lang="nl-BE" altLang="nl-BE" b="1" dirty="0">
                <a:solidFill>
                  <a:schemeClr val="tx1"/>
                </a:solidFill>
              </a:rPr>
              <a:t>component analysis </a:t>
            </a:r>
            <a:r>
              <a:rPr lang="nl-BE" altLang="nl-BE" b="1" dirty="0" smtClean="0">
                <a:solidFill>
                  <a:schemeClr val="tx1"/>
                </a:solidFill>
              </a:rPr>
              <a:t>(</a:t>
            </a:r>
            <a:r>
              <a:rPr lang="nl-BE" altLang="nl-BE" b="1" dirty="0" err="1" smtClean="0">
                <a:solidFill>
                  <a:schemeClr val="tx1"/>
                </a:solidFill>
              </a:rPr>
              <a:t>CoCo</a:t>
            </a:r>
            <a:r>
              <a:rPr lang="nl-BE" altLang="nl-BE" b="1" dirty="0" smtClean="0">
                <a:solidFill>
                  <a:schemeClr val="tx1"/>
                </a:solidFill>
              </a:rPr>
              <a:t>)</a:t>
            </a:r>
            <a:endParaRPr lang="nl-BE" altLang="nl-BE" sz="20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nl-BE" altLang="nl-BE" sz="20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l-BE" altLang="nl-BE" sz="2000" dirty="0" smtClean="0">
                <a:solidFill>
                  <a:schemeClr val="tx1"/>
                </a:solidFill>
              </a:rPr>
              <a:t>Account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for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dominating</a:t>
            </a:r>
            <a:r>
              <a:rPr lang="nl-BE" altLang="nl-BE" sz="2000" dirty="0" smtClean="0">
                <a:solidFill>
                  <a:schemeClr val="tx1"/>
                </a:solidFill>
              </a:rPr>
              <a:t> source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specific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variation</a:t>
            </a:r>
            <a:endParaRPr lang="nl-BE" altLang="nl-BE" sz="20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nl-BE" altLang="nl-BE" sz="20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l-BE" altLang="nl-BE" sz="2000" dirty="0" smtClean="0">
                <a:solidFill>
                  <a:schemeClr val="tx1"/>
                </a:solidFill>
              </a:rPr>
              <a:t>Common component model:</a:t>
            </a:r>
          </a:p>
          <a:p>
            <a:pPr marL="0" indent="0">
              <a:buNone/>
            </a:pPr>
            <a:endParaRPr lang="nl-BE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 dirty="0">
                <a:solidFill>
                  <a:schemeClr val="tx1"/>
                </a:solidFill>
              </a:rPr>
              <a:t>	</a:t>
            </a:r>
            <a:r>
              <a:rPr lang="nl-BE" sz="2000" b="1" dirty="0" err="1" smtClean="0">
                <a:solidFill>
                  <a:schemeClr val="tx1"/>
                </a:solidFill>
              </a:rPr>
              <a:t>X</a:t>
            </a:r>
            <a:r>
              <a:rPr lang="nl-BE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nl-BE" sz="2000" i="1" baseline="-25000" dirty="0" smtClean="0">
                <a:solidFill>
                  <a:schemeClr val="tx1"/>
                </a:solidFill>
              </a:rPr>
              <a:t> </a:t>
            </a:r>
            <a:r>
              <a:rPr lang="nl-BE" sz="2000" dirty="0" smtClean="0">
                <a:solidFill>
                  <a:schemeClr val="tx1"/>
                </a:solidFill>
              </a:rPr>
              <a:t>= </a:t>
            </a:r>
            <a:r>
              <a:rPr lang="nl-BE" sz="2000" b="1" dirty="0" err="1" smtClean="0">
                <a:solidFill>
                  <a:schemeClr val="tx1"/>
                </a:solidFill>
              </a:rPr>
              <a:t>TP</a:t>
            </a:r>
            <a:r>
              <a:rPr lang="nl-BE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nl-BE" sz="2000" dirty="0" smtClean="0">
                <a:solidFill>
                  <a:schemeClr val="tx1"/>
                </a:solidFill>
              </a:rPr>
              <a:t>’ </a:t>
            </a:r>
            <a:r>
              <a:rPr lang="nl-BE" sz="2000" dirty="0" err="1">
                <a:solidFill>
                  <a:schemeClr val="tx1"/>
                </a:solidFill>
              </a:rPr>
              <a:t>such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that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b="1" dirty="0">
                <a:solidFill>
                  <a:schemeClr val="tx1"/>
                </a:solidFill>
              </a:rPr>
              <a:t>T’T</a:t>
            </a:r>
            <a:r>
              <a:rPr lang="nl-BE" sz="2000" dirty="0">
                <a:solidFill>
                  <a:schemeClr val="tx1"/>
                </a:solidFill>
              </a:rPr>
              <a:t>=</a:t>
            </a:r>
            <a:r>
              <a:rPr lang="nl-BE" sz="2000" b="1" dirty="0">
                <a:solidFill>
                  <a:schemeClr val="tx1"/>
                </a:solidFill>
              </a:rPr>
              <a:t>I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dirty="0" err="1">
                <a:solidFill>
                  <a:schemeClr val="tx1"/>
                </a:solidFill>
              </a:rPr>
              <a:t>and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sz="2000" b="1" dirty="0" smtClean="0">
                <a:solidFill>
                  <a:srgbClr val="FF0000"/>
                </a:solidFill>
              </a:rPr>
              <a:t>P</a:t>
            </a:r>
            <a:r>
              <a:rPr lang="nl-BE" sz="2000" i="1" baseline="-25000" dirty="0" smtClean="0">
                <a:solidFill>
                  <a:srgbClr val="FF0000"/>
                </a:solidFill>
              </a:rPr>
              <a:t>k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>
                <a:solidFill>
                  <a:schemeClr val="tx1"/>
                </a:solidFill>
              </a:rPr>
              <a:t>has </a:t>
            </a:r>
            <a:r>
              <a:rPr lang="nl-BE" sz="2000" b="1" dirty="0" smtClean="0">
                <a:solidFill>
                  <a:schemeClr val="tx1"/>
                </a:solidFill>
              </a:rPr>
              <a:t>common / </a:t>
            </a:r>
            <a:r>
              <a:rPr lang="nl-BE" sz="2000" b="1" dirty="0" err="1" smtClean="0">
                <a:solidFill>
                  <a:schemeClr val="tx1"/>
                </a:solidFill>
              </a:rPr>
              <a:t>specific</a:t>
            </a:r>
            <a:r>
              <a:rPr lang="nl-BE" sz="2000" b="1" dirty="0" smtClean="0">
                <a:solidFill>
                  <a:schemeClr val="tx1"/>
                </a:solidFill>
              </a:rPr>
              <a:t> </a:t>
            </a:r>
            <a:r>
              <a:rPr lang="nl-BE" sz="2000" b="1" dirty="0" err="1" smtClean="0">
                <a:solidFill>
                  <a:schemeClr val="tx1"/>
                </a:solidFill>
              </a:rPr>
              <a:t>structure</a:t>
            </a:r>
            <a:endParaRPr lang="nl-BE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1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l-BE" altLang="nl-BE" sz="2000" dirty="0" err="1" smtClean="0">
                <a:solidFill>
                  <a:schemeClr val="tx1"/>
                </a:solidFill>
              </a:rPr>
              <a:t>Structure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>
                <a:solidFill>
                  <a:schemeClr val="tx1"/>
                </a:solidFill>
              </a:rPr>
              <a:t>c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an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be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imposed</a:t>
            </a:r>
            <a:r>
              <a:rPr lang="nl-BE" altLang="nl-BE" sz="2000" dirty="0" smtClean="0">
                <a:solidFill>
                  <a:schemeClr val="tx1"/>
                </a:solidFill>
              </a:rPr>
              <a:t> (</a:t>
            </a:r>
            <a:r>
              <a:rPr lang="nl-BE" altLang="nl-BE" sz="2000" i="1" dirty="0" err="1" smtClean="0">
                <a:solidFill>
                  <a:schemeClr val="tx1"/>
                </a:solidFill>
              </a:rPr>
              <a:t>constrained</a:t>
            </a:r>
            <a:r>
              <a:rPr lang="nl-BE" altLang="nl-BE" sz="2000" i="1" dirty="0" smtClean="0">
                <a:solidFill>
                  <a:schemeClr val="tx1"/>
                </a:solidFill>
              </a:rPr>
              <a:t> analysis, </a:t>
            </a:r>
            <a:r>
              <a:rPr lang="nl-BE" altLang="nl-BE" sz="2000" i="1" dirty="0" err="1" smtClean="0">
                <a:solidFill>
                  <a:schemeClr val="tx1"/>
                </a:solidFill>
              </a:rPr>
              <a:t>if</a:t>
            </a:r>
            <a:r>
              <a:rPr lang="nl-BE" altLang="nl-BE" sz="2000" i="1" dirty="0" smtClean="0">
                <a:solidFill>
                  <a:schemeClr val="tx1"/>
                </a:solidFill>
              </a:rPr>
              <a:t> K small / </a:t>
            </a:r>
            <a:r>
              <a:rPr lang="nl-BE" altLang="nl-BE" sz="2000" i="1" dirty="0" err="1" smtClean="0">
                <a:solidFill>
                  <a:schemeClr val="tx1"/>
                </a:solidFill>
              </a:rPr>
              <a:t>structure</a:t>
            </a:r>
            <a:r>
              <a:rPr lang="nl-BE" altLang="nl-BE" sz="2000" i="1" dirty="0" smtClean="0">
                <a:solidFill>
                  <a:schemeClr val="tx1"/>
                </a:solidFill>
              </a:rPr>
              <a:t> </a:t>
            </a:r>
            <a:r>
              <a:rPr lang="nl-BE" altLang="nl-BE" sz="2000" i="1" dirty="0" err="1" smtClean="0">
                <a:solidFill>
                  <a:schemeClr val="tx1"/>
                </a:solidFill>
              </a:rPr>
              <a:t>known</a:t>
            </a:r>
            <a:r>
              <a:rPr lang="nl-BE" altLang="nl-BE" sz="2000" dirty="0" smtClean="0">
                <a:solidFill>
                  <a:schemeClr val="tx1"/>
                </a:solidFill>
              </a:rPr>
              <a:t>)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nl-BE" altLang="nl-BE" sz="2000" dirty="0" smtClean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l-BE" altLang="nl-BE" sz="2000" dirty="0" smtClean="0">
                <a:solidFill>
                  <a:schemeClr val="tx1"/>
                </a:solidFill>
              </a:rPr>
              <a:t>Or: </a:t>
            </a:r>
            <a:r>
              <a:rPr lang="nl-BE" sz="2000" b="1" dirty="0" err="1">
                <a:solidFill>
                  <a:schemeClr val="tx1"/>
                </a:solidFill>
              </a:rPr>
              <a:t>X</a:t>
            </a:r>
            <a:r>
              <a:rPr lang="nl-BE" sz="2000" i="1" baseline="-25000" dirty="0" err="1">
                <a:solidFill>
                  <a:schemeClr val="tx1"/>
                </a:solidFill>
              </a:rPr>
              <a:t>k</a:t>
            </a:r>
            <a:r>
              <a:rPr lang="nl-BE" sz="2000" dirty="0" smtClean="0">
                <a:solidFill>
                  <a:schemeClr val="tx1"/>
                </a:solidFill>
              </a:rPr>
              <a:t>= </a:t>
            </a:r>
            <a:r>
              <a:rPr lang="nl-BE" sz="2000" b="1" dirty="0" err="1" smtClean="0">
                <a:solidFill>
                  <a:schemeClr val="tx1"/>
                </a:solidFill>
              </a:rPr>
              <a:t>X</a:t>
            </a:r>
            <a:r>
              <a:rPr lang="nl-BE" sz="2000" i="1" baseline="-25000" dirty="0" err="1" smtClean="0">
                <a:solidFill>
                  <a:schemeClr val="tx1"/>
                </a:solidFill>
              </a:rPr>
              <a:t>conc</a:t>
            </a:r>
            <a:r>
              <a:rPr lang="nl-BE" sz="2000" b="1" dirty="0" err="1" smtClean="0">
                <a:solidFill>
                  <a:schemeClr val="tx1"/>
                </a:solidFill>
              </a:rPr>
              <a:t>W</a:t>
            </a:r>
            <a:r>
              <a:rPr lang="nl-BE" sz="2000" i="1" baseline="-25000" dirty="0" err="1" smtClean="0">
                <a:solidFill>
                  <a:schemeClr val="tx1"/>
                </a:solidFill>
              </a:rPr>
              <a:t>conc</a:t>
            </a:r>
            <a:r>
              <a:rPr lang="nl-BE" sz="2000" b="1" dirty="0" err="1" smtClean="0">
                <a:solidFill>
                  <a:schemeClr val="tx1"/>
                </a:solidFill>
              </a:rPr>
              <a:t>P</a:t>
            </a:r>
            <a:r>
              <a:rPr lang="nl-BE" sz="2000" i="1" baseline="-25000" dirty="0" err="1" smtClean="0">
                <a:solidFill>
                  <a:schemeClr val="tx1"/>
                </a:solidFill>
              </a:rPr>
              <a:t>k</a:t>
            </a:r>
            <a:r>
              <a:rPr lang="nl-BE" sz="2000" dirty="0">
                <a:solidFill>
                  <a:schemeClr val="tx1"/>
                </a:solidFill>
              </a:rPr>
              <a:t>’ </a:t>
            </a:r>
            <a:r>
              <a:rPr lang="nl-BE" sz="2000" dirty="0" err="1" smtClean="0">
                <a:solidFill>
                  <a:schemeClr val="tx1"/>
                </a:solidFill>
              </a:rPr>
              <a:t>with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the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 err="1" smtClean="0">
                <a:solidFill>
                  <a:srgbClr val="FF0000"/>
                </a:solidFill>
              </a:rPr>
              <a:t>W</a:t>
            </a:r>
            <a:r>
              <a:rPr lang="nl-BE" sz="2000" i="1" baseline="-25000" dirty="0" err="1" smtClean="0">
                <a:solidFill>
                  <a:srgbClr val="FF0000"/>
                </a:solidFill>
              </a:rPr>
              <a:t>conc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dirty="0" err="1" smtClean="0">
                <a:solidFill>
                  <a:schemeClr val="tx1"/>
                </a:solidFill>
              </a:rPr>
              <a:t>having</a:t>
            </a:r>
            <a:r>
              <a:rPr lang="nl-BE" sz="2000" dirty="0" smtClean="0">
                <a:solidFill>
                  <a:schemeClr val="tx1"/>
                </a:solidFill>
              </a:rPr>
              <a:t> </a:t>
            </a:r>
            <a:r>
              <a:rPr lang="nl-BE" sz="2000" b="1" dirty="0">
                <a:solidFill>
                  <a:schemeClr val="tx1"/>
                </a:solidFill>
              </a:rPr>
              <a:t>common / </a:t>
            </a:r>
            <a:r>
              <a:rPr lang="nl-BE" sz="2000" b="1" dirty="0" err="1" smtClean="0">
                <a:solidFill>
                  <a:schemeClr val="tx1"/>
                </a:solidFill>
              </a:rPr>
              <a:t>specific</a:t>
            </a:r>
            <a:r>
              <a:rPr lang="nl-BE" sz="2000" b="1" dirty="0" smtClean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structure</a:t>
            </a:r>
            <a:endParaRPr lang="nl-BE" altLang="nl-BE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20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BE" altLang="nl-BE" sz="2000" dirty="0" smtClean="0">
              <a:solidFill>
                <a:srgbClr val="182B5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BE" altLang="nl-BE" sz="2000" dirty="0">
              <a:solidFill>
                <a:srgbClr val="182B52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nl-BE" altLang="nl-BE" sz="1800" dirty="0">
              <a:solidFill>
                <a:srgbClr val="182B5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BE" altLang="nl-BE" sz="2000" dirty="0">
              <a:solidFill>
                <a:srgbClr val="182B52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630386"/>
              </p:ext>
            </p:extLst>
          </p:nvPr>
        </p:nvGraphicFramePr>
        <p:xfrm>
          <a:off x="2587752" y="3381756"/>
          <a:ext cx="5907025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4395"/>
                <a:gridCol w="736612"/>
                <a:gridCol w="716003"/>
                <a:gridCol w="716003"/>
                <a:gridCol w="716003"/>
                <a:gridCol w="716003"/>
                <a:gridCol w="716003"/>
                <a:gridCol w="716003"/>
              </a:tblGrid>
              <a:tr h="342900"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 smtClean="0">
                          <a:effectLst/>
                        </a:rPr>
                        <a:t>P1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 smtClean="0">
                          <a:effectLst/>
                        </a:rPr>
                        <a:t>P2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>
                          <a:effectLst/>
                        </a:rPr>
                        <a:t>Common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B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nl-B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>
                          <a:effectLst/>
                        </a:rPr>
                        <a:t>x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 smtClean="0">
                          <a:effectLst/>
                        </a:rPr>
                        <a:t>x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 smtClean="0">
                          <a:effectLst/>
                        </a:rPr>
                        <a:t>Spec1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>
                          <a:effectLst/>
                        </a:rPr>
                        <a:t>x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>
                          <a:effectLst/>
                        </a:rPr>
                        <a:t>x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 smtClean="0">
                          <a:effectLst/>
                        </a:rPr>
                        <a:t>Spec2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27</a:t>
            </a:fld>
            <a:endParaRPr lang="nl-BE"/>
          </a:p>
        </p:txBody>
      </p:sp>
      <p:grpSp>
        <p:nvGrpSpPr>
          <p:cNvPr id="6" name="Groep 5"/>
          <p:cNvGrpSpPr/>
          <p:nvPr/>
        </p:nvGrpSpPr>
        <p:grpSpPr>
          <a:xfrm>
            <a:off x="9982200" y="293298"/>
            <a:ext cx="1593015" cy="2269137"/>
            <a:chOff x="9601200" y="517585"/>
            <a:chExt cx="1593015" cy="2269137"/>
          </a:xfrm>
        </p:grpSpPr>
        <p:sp>
          <p:nvSpPr>
            <p:cNvPr id="8" name="Tekstvak 7"/>
            <p:cNvSpPr txBox="1"/>
            <p:nvPr/>
          </p:nvSpPr>
          <p:spPr>
            <a:xfrm>
              <a:off x="9601200" y="517585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PCA</a:t>
              </a:r>
              <a:endParaRPr lang="en-US" b="1" dirty="0"/>
            </a:p>
          </p:txBody>
        </p:sp>
        <p:cxnSp>
          <p:nvCxnSpPr>
            <p:cNvPr id="9" name="Rechte verbindingslijn met pijl 8"/>
            <p:cNvCxnSpPr/>
            <p:nvPr/>
          </p:nvCxnSpPr>
          <p:spPr>
            <a:xfrm>
              <a:off x="10394830" y="897147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9606955" y="1153062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SCA</a:t>
              </a:r>
              <a:endParaRPr lang="en-US" b="1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9601200" y="1785226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7150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CCA</a:t>
              </a:r>
              <a:endParaRPr lang="en-US" b="1" dirty="0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9601200" y="2417390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SCCA</a:t>
              </a:r>
              <a:endParaRPr lang="en-US" b="1" dirty="0"/>
            </a:p>
          </p:txBody>
        </p:sp>
        <p:cxnSp>
          <p:nvCxnSpPr>
            <p:cNvPr id="13" name="Rechte verbindingslijn met pijl 12"/>
            <p:cNvCxnSpPr/>
            <p:nvPr/>
          </p:nvCxnSpPr>
          <p:spPr>
            <a:xfrm>
              <a:off x="10383328" y="1522394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>
              <a:off x="10371826" y="2154558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36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929640" y="459618"/>
            <a:ext cx="10515600" cy="4887659"/>
          </a:xfrm>
        </p:spPr>
        <p:txBody>
          <a:bodyPr>
            <a:normAutofit fontScale="92500" lnSpcReduction="20000"/>
          </a:bodyPr>
          <a:lstStyle/>
          <a:p>
            <a:r>
              <a:rPr lang="nl-BE" dirty="0" err="1" smtClean="0"/>
              <a:t>So</a:t>
            </a:r>
            <a:r>
              <a:rPr lang="nl-BE" dirty="0" smtClean="0"/>
              <a:t> far, </a:t>
            </a:r>
            <a:r>
              <a:rPr lang="nl-BE" dirty="0" err="1" smtClean="0"/>
              <a:t>so</a:t>
            </a:r>
            <a:r>
              <a:rPr lang="nl-BE" dirty="0" smtClean="0"/>
              <a:t> </a:t>
            </a:r>
            <a:r>
              <a:rPr lang="nl-BE" dirty="0" err="1" smtClean="0"/>
              <a:t>good</a:t>
            </a:r>
            <a:r>
              <a:rPr lang="nl-BE" dirty="0" smtClean="0"/>
              <a:t> …</a:t>
            </a:r>
          </a:p>
          <a:p>
            <a:endParaRPr lang="nl-BE" dirty="0"/>
          </a:p>
          <a:p>
            <a:r>
              <a:rPr lang="nl-BE" dirty="0" err="1" smtClean="0"/>
              <a:t>Yet</a:t>
            </a:r>
            <a:r>
              <a:rPr lang="nl-BE" dirty="0" smtClean="0"/>
              <a:t>: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Interest in relevant / important variables </a:t>
            </a:r>
            <a:r>
              <a:rPr lang="nl-BE" dirty="0"/>
              <a:t>(</a:t>
            </a:r>
            <a:r>
              <a:rPr lang="nl-BE" dirty="0" err="1"/>
              <a:t>genetic</a:t>
            </a:r>
            <a:r>
              <a:rPr lang="nl-BE" dirty="0"/>
              <a:t> </a:t>
            </a:r>
            <a:r>
              <a:rPr lang="nl-BE" dirty="0" smtClean="0"/>
              <a:t>markers, </a:t>
            </a:r>
            <a:r>
              <a:rPr lang="nl-BE" dirty="0" err="1"/>
              <a:t>social</a:t>
            </a:r>
            <a:r>
              <a:rPr lang="nl-BE" dirty="0"/>
              <a:t> </a:t>
            </a:r>
            <a:r>
              <a:rPr lang="nl-BE" dirty="0" smtClean="0"/>
              <a:t>factors)?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err="1" smtClean="0"/>
              <a:t>Interpretation</a:t>
            </a:r>
            <a:r>
              <a:rPr lang="nl-BE" dirty="0" smtClean="0"/>
              <a:t>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on 1000s of </a:t>
            </a:r>
            <a:r>
              <a:rPr lang="nl-BE" dirty="0" err="1" smtClean="0"/>
              <a:t>loadings</a:t>
            </a:r>
            <a:r>
              <a:rPr lang="nl-BE" dirty="0" smtClean="0"/>
              <a:t>/</a:t>
            </a:r>
            <a:r>
              <a:rPr lang="nl-BE" dirty="0" err="1" smtClean="0"/>
              <a:t>weights</a:t>
            </a:r>
            <a:r>
              <a:rPr lang="nl-BE" dirty="0" smtClean="0"/>
              <a:t> is </a:t>
            </a:r>
            <a:r>
              <a:rPr lang="nl-BE" dirty="0" err="1" smtClean="0"/>
              <a:t>infeasible</a:t>
            </a:r>
            <a:endParaRPr lang="nl-BE" dirty="0" smtClean="0"/>
          </a:p>
          <a:p>
            <a:pPr lvl="1"/>
            <a:endParaRPr lang="nl-BE" dirty="0"/>
          </a:p>
          <a:p>
            <a:pPr lvl="1"/>
            <a:r>
              <a:rPr lang="nl-BE" dirty="0" smtClean="0"/>
              <a:t>PCA </a:t>
            </a:r>
            <a:r>
              <a:rPr lang="nl-BE" dirty="0" err="1" smtClean="0"/>
              <a:t>estimates</a:t>
            </a:r>
            <a:r>
              <a:rPr lang="nl-BE" dirty="0" smtClean="0"/>
              <a:t> are </a:t>
            </a:r>
            <a:r>
              <a:rPr lang="nl-BE" dirty="0" err="1" smtClean="0"/>
              <a:t>not</a:t>
            </a:r>
            <a:r>
              <a:rPr lang="nl-BE" dirty="0" smtClean="0"/>
              <a:t> consistent in case of high-</a:t>
            </a:r>
            <a:r>
              <a:rPr lang="nl-BE" dirty="0" err="1" smtClean="0"/>
              <a:t>dimensional</a:t>
            </a:r>
            <a:r>
              <a:rPr lang="nl-BE" dirty="0" smtClean="0"/>
              <a:t> data (</a:t>
            </a:r>
            <a:r>
              <a:rPr lang="nl-BE" dirty="0" err="1" smtClean="0"/>
              <a:t>Johnstone</a:t>
            </a:r>
            <a:r>
              <a:rPr lang="nl-BE" dirty="0" smtClean="0"/>
              <a:t> &amp; Lu)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nl-BE" dirty="0" smtClean="0"/>
              <a:t>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b="1" dirty="0" err="1" smtClean="0"/>
              <a:t>automatically</a:t>
            </a:r>
            <a:r>
              <a:rPr lang="nl-BE" dirty="0" smtClean="0"/>
              <a:t> select </a:t>
            </a:r>
            <a:r>
              <a:rPr lang="nl-BE" dirty="0" err="1" smtClean="0"/>
              <a:t>the</a:t>
            </a:r>
            <a:r>
              <a:rPr lang="nl-BE" dirty="0" smtClean="0"/>
              <a:t> “relevant” variables! </a:t>
            </a:r>
          </a:p>
          <a:p>
            <a:pPr>
              <a:buFont typeface="Symbol" panose="05050102010706020507" pitchFamily="18" charset="2"/>
              <a:buChar char="Þ"/>
            </a:pPr>
            <a:endParaRPr lang="nl-BE" dirty="0" smtClean="0"/>
          </a:p>
          <a:p>
            <a:pPr>
              <a:buFont typeface="Symbol" panose="05050102010706020507" pitchFamily="18" charset="2"/>
              <a:buChar char="Þ"/>
            </a:pP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b="1" dirty="0" err="1" smtClean="0">
                <a:solidFill>
                  <a:srgbClr val="0070C0"/>
                </a:solidFill>
              </a:rPr>
              <a:t>Sparse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  <a:r>
              <a:rPr lang="nl-BE" b="1" dirty="0"/>
              <a:t>common </a:t>
            </a:r>
            <a:r>
              <a:rPr lang="nl-BE" b="1" dirty="0" err="1"/>
              <a:t>components</a:t>
            </a:r>
            <a:r>
              <a:rPr lang="nl-BE" b="1" dirty="0"/>
              <a:t> </a:t>
            </a:r>
            <a:r>
              <a:rPr lang="nl-BE" dirty="0" smtClean="0"/>
              <a:t>are </a:t>
            </a:r>
            <a:r>
              <a:rPr lang="nl-BE" dirty="0" err="1" smtClean="0"/>
              <a:t>needed</a:t>
            </a:r>
            <a:r>
              <a:rPr lang="nl-BE" dirty="0" smtClean="0"/>
              <a:t>.</a:t>
            </a:r>
            <a:endParaRPr lang="nl-BE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96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630936"/>
            <a:ext cx="8978660" cy="5546027"/>
          </a:xfrm>
        </p:spPr>
        <p:txBody>
          <a:bodyPr/>
          <a:lstStyle/>
          <a:p>
            <a:r>
              <a:rPr lang="nl-BE" dirty="0" err="1"/>
              <a:t>Structured</a:t>
            </a:r>
            <a:r>
              <a:rPr lang="nl-BE" dirty="0"/>
              <a:t> </a:t>
            </a:r>
            <a:r>
              <a:rPr lang="nl-BE" b="1" dirty="0" err="1">
                <a:solidFill>
                  <a:srgbClr val="0070C0"/>
                </a:solidFill>
              </a:rPr>
              <a:t>sparsity</a:t>
            </a:r>
            <a:r>
              <a:rPr lang="nl-BE" dirty="0"/>
              <a:t>:</a:t>
            </a:r>
          </a:p>
          <a:p>
            <a:pPr marL="742950" lvl="1" indent="-342900"/>
            <a:endParaRPr lang="nl-BE" dirty="0" smtClean="0"/>
          </a:p>
          <a:p>
            <a:pPr marL="742950" lvl="1" indent="-342900"/>
            <a:r>
              <a:rPr lang="nl-BE" dirty="0" err="1" smtClean="0"/>
              <a:t>Sparse</a:t>
            </a:r>
            <a:r>
              <a:rPr lang="nl-BE" dirty="0" smtClean="0"/>
              <a:t> </a:t>
            </a:r>
            <a:r>
              <a:rPr lang="nl-BE" dirty="0"/>
              <a:t>common </a:t>
            </a:r>
            <a:r>
              <a:rPr lang="nl-BE" dirty="0" err="1"/>
              <a:t>components</a:t>
            </a:r>
            <a:r>
              <a:rPr lang="nl-BE" dirty="0"/>
              <a:t>: few non-zero </a:t>
            </a:r>
            <a:r>
              <a:rPr lang="nl-BE" dirty="0" err="1"/>
              <a:t>loadings</a:t>
            </a:r>
            <a:r>
              <a:rPr lang="nl-BE" dirty="0"/>
              <a:t> in </a:t>
            </a:r>
            <a:r>
              <a:rPr lang="nl-BE" dirty="0" err="1"/>
              <a:t>each</a:t>
            </a:r>
            <a:r>
              <a:rPr lang="nl-BE" dirty="0"/>
              <a:t> data block </a:t>
            </a:r>
            <a:r>
              <a:rPr lang="nl-BE" b="1" dirty="0" err="1"/>
              <a:t>X</a:t>
            </a:r>
            <a:r>
              <a:rPr lang="nl-BE" i="1" baseline="-25000" dirty="0" err="1"/>
              <a:t>k</a:t>
            </a:r>
            <a:endParaRPr lang="nl-BE" i="1" baseline="-25000" dirty="0"/>
          </a:p>
          <a:p>
            <a:pPr marL="742950" lvl="1" indent="-342900"/>
            <a:endParaRPr lang="nl-BE" dirty="0" smtClean="0"/>
          </a:p>
          <a:p>
            <a:pPr marL="742950" lvl="1" indent="-342900"/>
            <a:r>
              <a:rPr lang="nl-BE" dirty="0" smtClean="0"/>
              <a:t>(</a:t>
            </a:r>
            <a:r>
              <a:rPr lang="nl-BE" dirty="0" err="1"/>
              <a:t>Sparse</a:t>
            </a:r>
            <a:r>
              <a:rPr lang="nl-BE" dirty="0"/>
              <a:t>)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/>
              <a:t>components</a:t>
            </a:r>
            <a:r>
              <a:rPr lang="nl-BE" dirty="0"/>
              <a:t>: (few) non-zero </a:t>
            </a:r>
            <a:r>
              <a:rPr lang="nl-BE" dirty="0" err="1"/>
              <a:t>loadings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in </a:t>
            </a:r>
            <a:r>
              <a:rPr lang="nl-BE" dirty="0" err="1"/>
              <a:t>one</a:t>
            </a:r>
            <a:r>
              <a:rPr lang="nl-BE" dirty="0"/>
              <a:t>/few data </a:t>
            </a:r>
            <a:r>
              <a:rPr lang="nl-BE" dirty="0" err="1"/>
              <a:t>blocks</a:t>
            </a:r>
            <a:r>
              <a:rPr lang="nl-BE" dirty="0"/>
              <a:t> </a:t>
            </a:r>
            <a:r>
              <a:rPr lang="nl-BE" b="1" dirty="0" err="1"/>
              <a:t>X</a:t>
            </a:r>
            <a:r>
              <a:rPr lang="nl-BE" i="1" baseline="-25000" dirty="0" err="1"/>
              <a:t>k</a:t>
            </a:r>
            <a:endParaRPr lang="nl-BE" i="1" baseline="-25000" dirty="0"/>
          </a:p>
          <a:p>
            <a:pPr lvl="1"/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29</a:t>
            </a:fld>
            <a:endParaRPr lang="nl-BE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69918"/>
              </p:ext>
            </p:extLst>
          </p:nvPr>
        </p:nvGraphicFramePr>
        <p:xfrm>
          <a:off x="2826530" y="4073738"/>
          <a:ext cx="6190488" cy="1353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6356"/>
                <a:gridCol w="771960"/>
                <a:gridCol w="750362"/>
                <a:gridCol w="750362"/>
                <a:gridCol w="750362"/>
                <a:gridCol w="750362"/>
                <a:gridCol w="750362"/>
                <a:gridCol w="750362"/>
              </a:tblGrid>
              <a:tr h="338328">
                <a:tc>
                  <a:txBody>
                    <a:bodyPr/>
                    <a:lstStyle/>
                    <a:p>
                      <a:pPr algn="l" fontAlgn="b"/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X1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X2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338328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>
                          <a:effectLst/>
                        </a:rPr>
                        <a:t>Common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>
                          <a:effectLst/>
                        </a:rPr>
                        <a:t>x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>
                          <a:effectLst/>
                        </a:rPr>
                        <a:t>x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 smtClean="0">
                          <a:effectLst/>
                        </a:rPr>
                        <a:t>Spec1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>
                          <a:effectLst/>
                        </a:rPr>
                        <a:t>x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>
                          <a:effectLst/>
                        </a:rPr>
                        <a:t>x</a:t>
                      </a:r>
                      <a:endParaRPr lang="nl-B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algn="l" fontAlgn="b"/>
                      <a:r>
                        <a:rPr lang="nl-BE" sz="1400" b="1" u="none" strike="noStrike" dirty="0" smtClean="0">
                          <a:effectLst/>
                        </a:rPr>
                        <a:t>Spec2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b="1" u="none" strike="noStrike" dirty="0">
                          <a:effectLst/>
                        </a:rPr>
                        <a:t>0</a:t>
                      </a:r>
                      <a:endParaRPr lang="nl-B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nl-BE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400" u="none" strike="noStrike" dirty="0">
                          <a:effectLst/>
                        </a:rPr>
                        <a:t>x</a:t>
                      </a:r>
                      <a:endParaRPr lang="nl-B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7" name="Groep 6"/>
          <p:cNvGrpSpPr/>
          <p:nvPr/>
        </p:nvGrpSpPr>
        <p:grpSpPr>
          <a:xfrm>
            <a:off x="10266874" y="241540"/>
            <a:ext cx="1593015" cy="2269137"/>
            <a:chOff x="9601200" y="517585"/>
            <a:chExt cx="1593015" cy="2269137"/>
          </a:xfrm>
        </p:grpSpPr>
        <p:sp>
          <p:nvSpPr>
            <p:cNvPr id="8" name="Tekstvak 7"/>
            <p:cNvSpPr txBox="1"/>
            <p:nvPr/>
          </p:nvSpPr>
          <p:spPr>
            <a:xfrm>
              <a:off x="9601200" y="517585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PCA</a:t>
              </a:r>
              <a:endParaRPr lang="en-US" b="1" dirty="0"/>
            </a:p>
          </p:txBody>
        </p:sp>
        <p:cxnSp>
          <p:nvCxnSpPr>
            <p:cNvPr id="9" name="Rechte verbindingslijn met pijl 8"/>
            <p:cNvCxnSpPr/>
            <p:nvPr/>
          </p:nvCxnSpPr>
          <p:spPr>
            <a:xfrm>
              <a:off x="10394830" y="897147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kstvak 9"/>
            <p:cNvSpPr txBox="1"/>
            <p:nvPr/>
          </p:nvSpPr>
          <p:spPr>
            <a:xfrm>
              <a:off x="9606955" y="1153062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3175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SCA</a:t>
              </a:r>
              <a:endParaRPr lang="en-US" b="1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9601200" y="1785226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CCA</a:t>
              </a:r>
              <a:endParaRPr lang="en-US" b="1" dirty="0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9601200" y="2417390"/>
              <a:ext cx="1587260" cy="369332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57150">
              <a:solidFill>
                <a:srgbClr val="28931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BE" b="1" dirty="0" smtClean="0"/>
                <a:t>SCCA</a:t>
              </a:r>
              <a:endParaRPr lang="en-US" b="1" dirty="0"/>
            </a:p>
          </p:txBody>
        </p:sp>
        <p:cxnSp>
          <p:nvCxnSpPr>
            <p:cNvPr id="13" name="Rechte verbindingslijn met pijl 12"/>
            <p:cNvCxnSpPr/>
            <p:nvPr/>
          </p:nvCxnSpPr>
          <p:spPr>
            <a:xfrm>
              <a:off x="10383328" y="1522394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>
              <a:off x="10371826" y="2154558"/>
              <a:ext cx="0" cy="250166"/>
            </a:xfrm>
            <a:prstGeom prst="straightConnector1">
              <a:avLst/>
            </a:prstGeom>
            <a:ln>
              <a:solidFill>
                <a:srgbClr val="28931D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062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Outline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Background: Research in a time of Big Data</a:t>
            </a:r>
          </a:p>
          <a:p>
            <a:r>
              <a:rPr lang="nl-BE" dirty="0" err="1" smtClean="0"/>
              <a:t>Challenges</a:t>
            </a:r>
            <a:r>
              <a:rPr lang="nl-BE" dirty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data analysis</a:t>
            </a:r>
            <a:endParaRPr lang="nl-BE" dirty="0"/>
          </a:p>
          <a:p>
            <a:r>
              <a:rPr lang="nl-BE" dirty="0" smtClean="0"/>
              <a:t>Part 1: </a:t>
            </a:r>
            <a:r>
              <a:rPr lang="nl-BE" dirty="0" err="1" smtClean="0"/>
              <a:t>Sparse</a:t>
            </a:r>
            <a:r>
              <a:rPr lang="nl-BE" dirty="0" smtClean="0"/>
              <a:t> Common </a:t>
            </a:r>
            <a:r>
              <a:rPr lang="nl-BE" dirty="0" err="1" smtClean="0"/>
              <a:t>Components</a:t>
            </a:r>
            <a:endParaRPr lang="nl-BE" dirty="0" smtClean="0"/>
          </a:p>
          <a:p>
            <a:r>
              <a:rPr lang="nl-BE" dirty="0" smtClean="0"/>
              <a:t>Part 2: </a:t>
            </a:r>
            <a:r>
              <a:rPr lang="nl-BE" dirty="0" err="1" smtClean="0"/>
              <a:t>Sparse</a:t>
            </a:r>
            <a:r>
              <a:rPr lang="nl-BE" dirty="0" smtClean="0"/>
              <a:t> </a:t>
            </a:r>
            <a:r>
              <a:rPr lang="nl-BE" dirty="0" err="1" smtClean="0"/>
              <a:t>Principal</a:t>
            </a:r>
            <a:r>
              <a:rPr lang="nl-BE" dirty="0" smtClean="0"/>
              <a:t> </a:t>
            </a:r>
            <a:r>
              <a:rPr lang="nl-BE" dirty="0" err="1" smtClean="0"/>
              <a:t>Covariates</a:t>
            </a:r>
            <a:r>
              <a:rPr lang="nl-BE" dirty="0" smtClean="0"/>
              <a:t> </a:t>
            </a:r>
            <a:r>
              <a:rPr lang="nl-BE" dirty="0" err="1" smtClean="0"/>
              <a:t>Regression</a:t>
            </a:r>
            <a:endParaRPr lang="nl-BE" dirty="0" smtClean="0"/>
          </a:p>
          <a:p>
            <a:r>
              <a:rPr lang="nl-BE" dirty="0" err="1" smtClean="0"/>
              <a:t>Illustrations</a:t>
            </a:r>
            <a:endParaRPr lang="nl-BE" dirty="0" smtClean="0"/>
          </a:p>
          <a:p>
            <a:pPr lvl="1"/>
            <a:r>
              <a:rPr lang="nl-BE" dirty="0" smtClean="0"/>
              <a:t>Exploration: 500 families</a:t>
            </a:r>
          </a:p>
          <a:p>
            <a:pPr lvl="1"/>
            <a:r>
              <a:rPr lang="nl-BE" dirty="0" err="1" smtClean="0"/>
              <a:t>Prediction</a:t>
            </a:r>
            <a:r>
              <a:rPr lang="nl-BE" dirty="0" smtClean="0"/>
              <a:t>: Systems </a:t>
            </a:r>
            <a:r>
              <a:rPr lang="nl-BE" dirty="0" err="1" smtClean="0"/>
              <a:t>vaccinology</a:t>
            </a:r>
            <a:endParaRPr lang="nl-BE" dirty="0"/>
          </a:p>
          <a:p>
            <a:r>
              <a:rPr lang="nl-BE" dirty="0" err="1" smtClean="0"/>
              <a:t>Discussion</a:t>
            </a:r>
            <a:endParaRPr lang="nl-BE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0481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8"/>
          <p:cNvSpPr txBox="1">
            <a:spLocks noChangeArrowheads="1"/>
          </p:cNvSpPr>
          <p:nvPr/>
        </p:nvSpPr>
        <p:spPr bwMode="auto">
          <a:xfrm>
            <a:off x="978408" y="2340863"/>
            <a:ext cx="9619487" cy="323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BE" altLang="nl-BE" dirty="0" err="1" smtClean="0">
                <a:solidFill>
                  <a:schemeClr val="tx1"/>
                </a:solidFill>
              </a:rPr>
              <a:t>Sparse</a:t>
            </a:r>
            <a:r>
              <a:rPr lang="nl-BE" altLang="nl-BE" dirty="0" smtClean="0">
                <a:solidFill>
                  <a:schemeClr val="tx1"/>
                </a:solidFill>
              </a:rPr>
              <a:t> analysis</a:t>
            </a:r>
            <a:endParaRPr lang="nl-BE" altLang="nl-BE" dirty="0">
              <a:solidFill>
                <a:schemeClr val="tx1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BE" altLang="nl-BE" sz="20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l-BE" altLang="nl-BE" sz="2000" dirty="0" err="1" smtClean="0">
                <a:solidFill>
                  <a:schemeClr val="tx1"/>
                </a:solidFill>
              </a:rPr>
              <a:t>Impose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restriction</a:t>
            </a:r>
            <a:r>
              <a:rPr lang="nl-BE" altLang="nl-BE" sz="2000" dirty="0" smtClean="0">
                <a:solidFill>
                  <a:schemeClr val="tx1"/>
                </a:solidFill>
              </a:rPr>
              <a:t> on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the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loadings</a:t>
            </a:r>
            <a:r>
              <a:rPr lang="nl-BE" altLang="nl-BE" sz="2000" dirty="0" smtClean="0">
                <a:solidFill>
                  <a:schemeClr val="tx1"/>
                </a:solidFill>
              </a:rPr>
              <a:t>/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weights</a:t>
            </a:r>
            <a:r>
              <a:rPr lang="nl-BE" altLang="nl-BE" sz="2000" dirty="0" smtClean="0">
                <a:solidFill>
                  <a:schemeClr val="tx1"/>
                </a:solidFill>
              </a:rPr>
              <a:t>: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many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should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become</a:t>
            </a:r>
            <a:r>
              <a:rPr lang="nl-BE" altLang="nl-BE" sz="2000" dirty="0" smtClean="0">
                <a:solidFill>
                  <a:schemeClr val="tx1"/>
                </a:solidFill>
              </a:rPr>
              <a:t> zero</a:t>
            </a:r>
            <a:endParaRPr lang="nl-BE" altLang="nl-BE" sz="20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nl-BE" altLang="nl-BE" sz="20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nl-BE" altLang="nl-BE" sz="2000" dirty="0" smtClean="0">
                <a:solidFill>
                  <a:schemeClr val="tx1"/>
                </a:solidFill>
              </a:rPr>
              <a:t>S-O-A: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add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penalties</a:t>
            </a:r>
            <a:r>
              <a:rPr lang="nl-BE" altLang="nl-BE" sz="2000" dirty="0" smtClean="0">
                <a:solidFill>
                  <a:schemeClr val="tx1"/>
                </a:solidFill>
              </a:rPr>
              <a:t> (e.g., lasso)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to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the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objective</a:t>
            </a:r>
            <a:r>
              <a:rPr lang="nl-BE" altLang="nl-BE" sz="2000" dirty="0" smtClean="0">
                <a:solidFill>
                  <a:schemeClr val="tx1"/>
                </a:solidFill>
              </a:rPr>
              <a:t> </a:t>
            </a:r>
            <a:r>
              <a:rPr lang="nl-BE" altLang="nl-BE" sz="2000" dirty="0" err="1" smtClean="0">
                <a:solidFill>
                  <a:schemeClr val="tx1"/>
                </a:solidFill>
              </a:rPr>
              <a:t>function</a:t>
            </a:r>
            <a:endParaRPr lang="nl-BE" altLang="nl-BE" sz="2000" dirty="0">
              <a:solidFill>
                <a:schemeClr val="tx1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nl-BE" altLang="nl-BE" sz="2000" dirty="0">
              <a:solidFill>
                <a:srgbClr val="182B52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nl-BE" altLang="nl-BE" sz="2000" dirty="0">
              <a:solidFill>
                <a:srgbClr val="182B5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BE" altLang="nl-BE" sz="2000" dirty="0">
              <a:solidFill>
                <a:srgbClr val="182B5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BE" altLang="nl-BE" sz="2000" dirty="0">
              <a:solidFill>
                <a:srgbClr val="182B52"/>
              </a:solidFill>
            </a:endParaRP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endParaRPr lang="nl-BE" altLang="nl-BE" sz="1800" dirty="0">
              <a:solidFill>
                <a:srgbClr val="182B52"/>
              </a:solidFill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nl-BE" altLang="nl-BE" sz="2000" dirty="0">
              <a:solidFill>
                <a:srgbClr val="182B52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19425" y="155448"/>
            <a:ext cx="10515600" cy="1325563"/>
          </a:xfrm>
        </p:spPr>
        <p:txBody>
          <a:bodyPr/>
          <a:lstStyle/>
          <a:p>
            <a:r>
              <a:rPr lang="nl-BE" dirty="0" err="1" smtClean="0"/>
              <a:t>Variable</a:t>
            </a:r>
            <a:r>
              <a:rPr lang="nl-BE" dirty="0" smtClean="0"/>
              <a:t> </a:t>
            </a:r>
            <a:r>
              <a:rPr lang="nl-BE" dirty="0" err="1" smtClean="0"/>
              <a:t>selection</a:t>
            </a:r>
            <a:r>
              <a:rPr lang="nl-BE" dirty="0" smtClean="0"/>
              <a:t>: How </a:t>
            </a:r>
            <a:r>
              <a:rPr lang="nl-BE" dirty="0" err="1" smtClean="0"/>
              <a:t>to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55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28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825022" y="519057"/>
                <a:ext cx="10952450" cy="5907622"/>
              </a:xfrm>
            </p:spPr>
            <p:txBody>
              <a:bodyPr>
                <a:normAutofit fontScale="55000" lnSpcReduction="20000"/>
              </a:bodyPr>
              <a:lstStyle/>
              <a:p>
                <a:pPr eaLnBrk="1" hangingPunct="1"/>
                <a:r>
                  <a:rPr lang="nl-BE" altLang="nl-BE" sz="3800" dirty="0" smtClean="0"/>
                  <a:t>Sparse SCA: </a:t>
                </a:r>
                <a:r>
                  <a:rPr lang="nl-BE" altLang="nl-BE" sz="3800" dirty="0" err="1" smtClean="0"/>
                  <a:t>Objective</a:t>
                </a:r>
                <a:r>
                  <a:rPr lang="nl-BE" altLang="nl-BE" sz="3800" dirty="0" smtClean="0"/>
                  <a:t> </a:t>
                </a:r>
                <a:r>
                  <a:rPr lang="nl-BE" altLang="nl-BE" sz="3800" dirty="0" err="1" smtClean="0"/>
                  <a:t>function</a:t>
                </a:r>
                <a:endParaRPr lang="nl-BE" altLang="nl-BE" sz="3800" dirty="0" smtClean="0"/>
              </a:p>
              <a:p>
                <a:pPr eaLnBrk="1" hangingPunct="1"/>
                <a:endParaRPr lang="nl-BE" altLang="nl-BE" sz="3800" dirty="0"/>
              </a:p>
              <a:p>
                <a:pPr marL="0" indent="0" eaLnBrk="1" hangingPunct="1">
                  <a:buNone/>
                </a:pPr>
                <a:r>
                  <a:rPr lang="nl-BE" altLang="nl-BE" sz="3800" dirty="0" err="1" smtClean="0"/>
                  <a:t>Add</a:t>
                </a:r>
                <a:r>
                  <a:rPr lang="nl-BE" altLang="nl-BE" sz="3800" dirty="0" smtClean="0"/>
                  <a:t> penalty </a:t>
                </a:r>
                <a:r>
                  <a:rPr lang="nl-BE" altLang="nl-BE" sz="3800" dirty="0" err="1" smtClean="0"/>
                  <a:t>known</a:t>
                </a:r>
                <a:r>
                  <a:rPr lang="nl-BE" altLang="nl-BE" sz="3800" dirty="0" smtClean="0"/>
                  <a:t> </a:t>
                </a:r>
                <a:r>
                  <a:rPr lang="nl-BE" altLang="nl-BE" sz="3800" dirty="0" err="1" smtClean="0"/>
                  <a:t>to</a:t>
                </a:r>
                <a:r>
                  <a:rPr lang="nl-BE" altLang="nl-BE" sz="3800" dirty="0" smtClean="0"/>
                  <a:t> have </a:t>
                </a:r>
                <a:r>
                  <a:rPr lang="nl-BE" altLang="nl-BE" sz="3800" dirty="0" err="1" smtClean="0"/>
                  <a:t>variable</a:t>
                </a:r>
                <a:r>
                  <a:rPr lang="nl-BE" altLang="nl-BE" sz="3800" dirty="0" smtClean="0"/>
                  <a:t> </a:t>
                </a:r>
                <a:r>
                  <a:rPr lang="nl-BE" altLang="nl-BE" sz="3800" dirty="0" err="1" smtClean="0"/>
                  <a:t>selection</a:t>
                </a:r>
                <a:r>
                  <a:rPr lang="nl-BE" altLang="nl-BE" sz="3800" dirty="0" smtClean="0"/>
                  <a:t> </a:t>
                </a:r>
                <a:r>
                  <a:rPr lang="nl-BE" altLang="nl-BE" sz="3800" dirty="0" err="1" smtClean="0"/>
                  <a:t>properties</a:t>
                </a:r>
                <a:r>
                  <a:rPr lang="nl-BE" altLang="nl-BE" sz="3800" dirty="0" smtClean="0"/>
                  <a:t> </a:t>
                </a:r>
                <a:r>
                  <a:rPr lang="nl-BE" altLang="nl-BE" sz="3800" dirty="0" err="1" smtClean="0"/>
                  <a:t>to</a:t>
                </a:r>
                <a:r>
                  <a:rPr lang="nl-BE" altLang="nl-BE" sz="3800" dirty="0" smtClean="0"/>
                  <a:t> SCA </a:t>
                </a:r>
                <a:r>
                  <a:rPr lang="nl-BE" altLang="nl-BE" sz="3800" dirty="0" err="1" smtClean="0"/>
                  <a:t>objective</a:t>
                </a:r>
                <a:r>
                  <a:rPr lang="nl-BE" altLang="nl-BE" sz="3800" dirty="0" smtClean="0"/>
                  <a:t> </a:t>
                </a:r>
                <a:r>
                  <a:rPr lang="nl-BE" altLang="nl-BE" sz="3800" dirty="0" err="1" smtClean="0"/>
                  <a:t>function</a:t>
                </a:r>
                <a:r>
                  <a:rPr lang="nl-BE" altLang="nl-BE" sz="3800" dirty="0" smtClean="0"/>
                  <a:t>:</a:t>
                </a:r>
              </a:p>
              <a:p>
                <a:pPr eaLnBrk="1" hangingPunct="1"/>
                <a:endParaRPr lang="nl-BE" altLang="nl-BE" sz="3800" dirty="0" smtClean="0"/>
              </a:p>
              <a:p>
                <a:pPr marL="0" indent="0">
                  <a:buNone/>
                </a:pPr>
                <a:r>
                  <a:rPr lang="nl-BE" sz="3800" dirty="0" err="1" smtClean="0"/>
                  <a:t>Minimize</a:t>
                </a:r>
                <a:r>
                  <a:rPr lang="nl-BE" sz="3800" dirty="0" smtClean="0"/>
                  <a:t> </a:t>
                </a:r>
                <a:r>
                  <a:rPr lang="nl-BE" sz="3800" dirty="0"/>
                  <a:t>over </a:t>
                </a:r>
                <a:r>
                  <a:rPr lang="nl-BE" sz="3800" b="1" dirty="0"/>
                  <a:t>T</a:t>
                </a:r>
                <a:r>
                  <a:rPr lang="nl-BE" sz="3800" dirty="0"/>
                  <a:t> </a:t>
                </a:r>
                <a:r>
                  <a:rPr lang="nl-BE" sz="3800" dirty="0" err="1"/>
                  <a:t>and</a:t>
                </a:r>
                <a:r>
                  <a:rPr lang="nl-BE" sz="3800" dirty="0"/>
                  <a:t> </a:t>
                </a:r>
                <a:r>
                  <a:rPr lang="nl-BE" sz="3800" b="1" dirty="0" err="1" smtClean="0"/>
                  <a:t>P</a:t>
                </a:r>
                <a:r>
                  <a:rPr lang="nl-BE" sz="3800" baseline="-25000" dirty="0" err="1" smtClean="0"/>
                  <a:t>Conc</a:t>
                </a:r>
                <a:r>
                  <a:rPr lang="nl-BE" sz="3800" dirty="0" smtClean="0"/>
                  <a:t> </a:t>
                </a:r>
                <a:r>
                  <a:rPr lang="nl-BE" sz="3800" dirty="0" err="1"/>
                  <a:t>and</a:t>
                </a:r>
                <a:r>
                  <a:rPr lang="nl-BE" sz="3800" dirty="0"/>
                  <a:t> </a:t>
                </a:r>
                <a:r>
                  <a:rPr lang="nl-BE" sz="3800" dirty="0" err="1"/>
                  <a:t>such</a:t>
                </a:r>
                <a:r>
                  <a:rPr lang="nl-BE" sz="3800" dirty="0"/>
                  <a:t> </a:t>
                </a:r>
                <a:r>
                  <a:rPr lang="nl-BE" sz="3800" dirty="0" err="1"/>
                  <a:t>that</a:t>
                </a:r>
                <a:r>
                  <a:rPr lang="nl-BE" sz="3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3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l-BE" sz="3800" b="1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r>
                          <a:rPr lang="nl-BE" sz="3800" b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l-BE" sz="3800" b="1">
                        <a:latin typeface="Cambria Math" panose="02040503050406030204" pitchFamily="18" charset="0"/>
                      </a:rPr>
                      <m:t>𝐓</m:t>
                    </m:r>
                    <m:r>
                      <a:rPr lang="nl-BE" sz="3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nl-BE" sz="3800" b="1">
                        <a:latin typeface="Cambria Math" panose="02040503050406030204" pitchFamily="18" charset="0"/>
                      </a:rPr>
                      <m:t>𝐈</m:t>
                    </m:r>
                  </m:oMath>
                </a14:m>
                <a:r>
                  <a:rPr lang="nl-BE" sz="3800" dirty="0" smtClean="0"/>
                  <a:t> </a:t>
                </a:r>
                <a:r>
                  <a:rPr lang="nl-BE" sz="3800" dirty="0" err="1" smtClean="0"/>
                  <a:t>and</a:t>
                </a:r>
                <a:r>
                  <a:rPr lang="nl-BE" sz="3800" dirty="0" smtClean="0"/>
                  <a:t> </a:t>
                </a:r>
                <a:r>
                  <a:rPr lang="nl-BE" sz="3800" b="1" dirty="0" err="1" smtClean="0"/>
                  <a:t>P</a:t>
                </a:r>
                <a:r>
                  <a:rPr lang="nl-BE" sz="3800" baseline="-25000" dirty="0" err="1" smtClean="0"/>
                  <a:t>conc</a:t>
                </a:r>
                <a:r>
                  <a:rPr lang="nl-BE" sz="3800" i="1" baseline="-25000" dirty="0" smtClean="0"/>
                  <a:t> </a:t>
                </a:r>
                <a:r>
                  <a:rPr lang="nl-BE" sz="3800" dirty="0" err="1" smtClean="0"/>
                  <a:t>constrained</a:t>
                </a:r>
                <a:endParaRPr lang="nl-BE" sz="3800" dirty="0" smtClean="0"/>
              </a:p>
              <a:p>
                <a:pPr marL="0" indent="0">
                  <a:buNone/>
                </a:pPr>
                <a:endParaRPr lang="nl-BE" sz="3800" dirty="0"/>
              </a:p>
              <a:p>
                <a:pPr marL="0" indent="0">
                  <a:buNone/>
                </a:pPr>
                <a:r>
                  <a:rPr lang="nl-BE" sz="3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3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nl-BE" sz="3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38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nl-BE" sz="3800" i="1" baseline="-2500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l-BE" sz="3800" b="0" i="1" baseline="-25000" smtClean="0">
                                <a:latin typeface="Cambria Math" panose="02040503050406030204" pitchFamily="18" charset="0"/>
                              </a:rPr>
                              <m:t>𝑜𝑛𝑐</m:t>
                            </m:r>
                            <m:r>
                              <a:rPr lang="nl-BE" sz="3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 sz="3800" b="1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sSubSup>
                              <m:sSubSupPr>
                                <m:ctrlPr>
                                  <a:rPr lang="nl-BE" sz="38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sz="3800" b="1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b>
                                <m:r>
                                  <a:rPr lang="nl-BE" sz="38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nl-BE" sz="38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nl-BE" sz="3800" i="1" baseline="-25000">
                                <a:latin typeface="Cambria Math" panose="02040503050406030204" pitchFamily="18" charset="0"/>
                              </a:rPr>
                              <m:t>𝑜𝑛𝑐</m:t>
                            </m:r>
                          </m:e>
                        </m:d>
                      </m:e>
                      <m:sup>
                        <m:r>
                          <a:rPr lang="nl-BE" sz="3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3800" i="1">
                        <a:latin typeface="Cambria Math" panose="02040503050406030204" pitchFamily="18" charset="0"/>
                      </a:rPr>
                      <m:t>  +   </m:t>
                    </m:r>
                    <m:nary>
                      <m:naryPr>
                        <m:chr m:val="∑"/>
                        <m:supHide m:val="on"/>
                        <m:ctrlPr>
                          <a:rPr lang="nl-BE" sz="3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l-BE" sz="38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l-BE" sz="3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3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l-BE" sz="3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nl-BE" sz="38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BE" sz="3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3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nl-BE" sz="3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38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3800" b="1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nl-BE" sz="3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nl-BE" sz="3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sz="3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nl-BE" sz="3800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nl-BE" sz="3800" dirty="0"/>
              </a:p>
              <a:p>
                <a:pPr lvl="1" eaLnBrk="1" hangingPunct="1">
                  <a:buFontTx/>
                  <a:buNone/>
                </a:pPr>
                <a:endParaRPr lang="nl-BE" altLang="nl-BE" sz="3800" dirty="0" smtClean="0"/>
              </a:p>
              <a:p>
                <a:pPr lvl="1" eaLnBrk="1" hangingPunct="1">
                  <a:buFontTx/>
                  <a:buNone/>
                </a:pPr>
                <a:endParaRPr lang="nl-BE" altLang="nl-BE" sz="3800" dirty="0" smtClean="0"/>
              </a:p>
              <a:p>
                <a:pPr lvl="1" eaLnBrk="1" hangingPunct="1">
                  <a:buFontTx/>
                  <a:buNone/>
                </a:pPr>
                <a:endParaRPr lang="nl-BE" altLang="nl-BE" sz="2800" dirty="0" smtClean="0"/>
              </a:p>
              <a:p>
                <a:pPr lvl="1">
                  <a:buNone/>
                </a:pPr>
                <a:endParaRPr lang="nl-BE" altLang="nl-BE" sz="2800" dirty="0" smtClean="0"/>
              </a:p>
              <a:p>
                <a:pPr>
                  <a:buNone/>
                </a:pPr>
                <a:r>
                  <a:rPr lang="nl-BE" altLang="nl-BE" sz="3200" dirty="0" err="1" smtClean="0"/>
                  <a:t>with</a:t>
                </a:r>
                <a:r>
                  <a:rPr lang="nl-BE" altLang="nl-BE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l-BE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32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  <m:sub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3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nl-BE" sz="3200" b="1" i="1" baseline="-2500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BE" sz="32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nl-BE" sz="3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nl-BE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nl-BE" sz="3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32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nl-BE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sz="3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b>
                                    <m:r>
                                      <a:rPr lang="nl-BE" sz="3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nl-BE" sz="32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nl-BE" altLang="nl-BE" sz="3200" dirty="0" smtClean="0"/>
                  <a:t>   </a:t>
                </a:r>
                <a:r>
                  <a:rPr lang="nl-BE" altLang="nl-BE" sz="3200" dirty="0" err="1" smtClean="0"/>
                  <a:t>the</a:t>
                </a:r>
                <a:r>
                  <a:rPr lang="nl-BE" altLang="nl-BE" sz="3200" dirty="0" smtClean="0"/>
                  <a:t> L</a:t>
                </a:r>
                <a:r>
                  <a:rPr lang="nl-BE" altLang="nl-BE" sz="3200" baseline="-25000" dirty="0" smtClean="0"/>
                  <a:t>1</a:t>
                </a:r>
                <a:r>
                  <a:rPr lang="nl-BE" altLang="nl-BE" sz="3200" dirty="0" smtClean="0"/>
                  <a:t> penalty or </a:t>
                </a:r>
                <a:r>
                  <a:rPr lang="nl-BE" altLang="nl-BE" sz="3200" dirty="0" smtClean="0">
                    <a:solidFill>
                      <a:srgbClr val="FF0000"/>
                    </a:solidFill>
                  </a:rPr>
                  <a:t>lasso</a:t>
                </a:r>
                <a:r>
                  <a:rPr lang="nl-BE" altLang="nl-BE" sz="3200" dirty="0" smtClean="0"/>
                  <a:t> </a:t>
                </a:r>
                <a:r>
                  <a:rPr lang="nl-BE" altLang="nl-BE" sz="3200" dirty="0" err="1" smtClean="0">
                    <a:solidFill>
                      <a:srgbClr val="0070C0"/>
                    </a:solidFill>
                  </a:rPr>
                  <a:t>tuned</a:t>
                </a:r>
                <a:r>
                  <a:rPr lang="nl-BE" altLang="nl-BE" sz="3200" dirty="0" smtClean="0"/>
                  <a:t> </a:t>
                </a:r>
                <a:r>
                  <a:rPr lang="nl-BE" altLang="nl-BE" sz="3200" dirty="0" err="1" smtClean="0"/>
                  <a:t>by</a:t>
                </a:r>
                <a:r>
                  <a:rPr lang="nl-BE" altLang="nl-BE" sz="3200" dirty="0" smtClean="0"/>
                  <a:t> </a:t>
                </a:r>
                <a:r>
                  <a:rPr lang="nl-BE" altLang="nl-BE" sz="3200" i="1" dirty="0" err="1" smtClean="0">
                    <a:latin typeface="Symbol" panose="05050102010706020507" pitchFamily="18" charset="2"/>
                  </a:rPr>
                  <a:t>l</a:t>
                </a:r>
                <a:r>
                  <a:rPr lang="nl-BE" altLang="nl-BE" sz="3200" i="1" baseline="-25000" dirty="0" err="1" smtClean="0"/>
                  <a:t>r,k</a:t>
                </a:r>
                <a:r>
                  <a:rPr lang="nl-BE" altLang="nl-BE" sz="3200" i="1" baseline="-25000" dirty="0" smtClean="0"/>
                  <a:t> </a:t>
                </a:r>
                <a:r>
                  <a:rPr lang="nl-BE" altLang="nl-BE" sz="3200" i="1" dirty="0" smtClean="0">
                    <a:cs typeface="Arial" panose="020B0604020202020204" pitchFamily="34" charset="0"/>
                  </a:rPr>
                  <a:t>≥ </a:t>
                </a:r>
                <a:r>
                  <a:rPr lang="nl-BE" altLang="nl-BE" sz="3200" dirty="0" smtClean="0">
                    <a:cs typeface="Arial" panose="020B0604020202020204" pitchFamily="34" charset="0"/>
                  </a:rPr>
                  <a:t>0</a:t>
                </a:r>
                <a:endParaRPr lang="nl-BE" altLang="nl-BE" sz="3200" i="1" dirty="0" smtClean="0">
                  <a:cs typeface="Arial" panose="020B0604020202020204" pitchFamily="34" charset="0"/>
                </a:endParaRPr>
              </a:p>
              <a:p>
                <a:pPr lvl="1" eaLnBrk="1" hangingPunct="1">
                  <a:buFontTx/>
                  <a:buNone/>
                </a:pPr>
                <a:endParaRPr lang="nl-BE" altLang="nl-BE" sz="2800" i="1" dirty="0" smtClean="0"/>
              </a:p>
              <a:p>
                <a:pPr eaLnBrk="1" hangingPunct="1"/>
                <a:endParaRPr lang="nl-BE" altLang="nl-BE" dirty="0" smtClean="0"/>
              </a:p>
              <a:p>
                <a:pPr lvl="1" eaLnBrk="1" hangingPunct="1">
                  <a:buFontTx/>
                  <a:buNone/>
                </a:pPr>
                <a:r>
                  <a:rPr lang="nl-BE" altLang="nl-BE" sz="4400" dirty="0" smtClean="0"/>
                  <a:t>-&gt; </a:t>
                </a:r>
                <a:r>
                  <a:rPr lang="nl-BE" altLang="nl-BE" sz="4400" dirty="0" err="1" smtClean="0"/>
                  <a:t>shrinks</a:t>
                </a:r>
                <a:r>
                  <a:rPr lang="nl-BE" altLang="nl-BE" sz="4400" dirty="0" smtClean="0"/>
                  <a:t> </a:t>
                </a:r>
                <a:r>
                  <a:rPr lang="nl-BE" altLang="nl-BE" sz="4400" dirty="0" err="1" smtClean="0"/>
                  <a:t>and</a:t>
                </a:r>
                <a:r>
                  <a:rPr lang="nl-BE" altLang="nl-BE" sz="4400" dirty="0" smtClean="0"/>
                  <a:t> </a:t>
                </a:r>
                <a:r>
                  <a:rPr lang="nl-BE" altLang="nl-BE" sz="4400" dirty="0" err="1" smtClean="0"/>
                  <a:t>selects</a:t>
                </a:r>
                <a:r>
                  <a:rPr lang="nl-BE" altLang="nl-BE" sz="4400" dirty="0" smtClean="0"/>
                  <a:t> variables</a:t>
                </a:r>
              </a:p>
              <a:p>
                <a:pPr lvl="1">
                  <a:spcAft>
                    <a:spcPts val="1200"/>
                  </a:spcAft>
                  <a:buNone/>
                </a:pPr>
                <a:r>
                  <a:rPr lang="nl-BE" altLang="nl-BE" sz="4400" dirty="0" smtClean="0"/>
                  <a:t>-&gt; penalty </a:t>
                </a:r>
                <a:r>
                  <a:rPr lang="nl-BE" altLang="nl-BE" sz="4400" dirty="0" err="1" smtClean="0"/>
                  <a:t>can</a:t>
                </a:r>
                <a:r>
                  <a:rPr lang="nl-BE" altLang="nl-BE" sz="4400" dirty="0" smtClean="0"/>
                  <a:t> </a:t>
                </a:r>
                <a:r>
                  <a:rPr lang="nl-BE" altLang="nl-BE" sz="4400" dirty="0" err="1" smtClean="0"/>
                  <a:t>also</a:t>
                </a:r>
                <a:r>
                  <a:rPr lang="nl-BE" altLang="nl-BE" sz="4400" dirty="0" smtClean="0"/>
                  <a:t> </a:t>
                </a:r>
                <a:r>
                  <a:rPr lang="nl-BE" altLang="nl-BE" sz="4400" dirty="0" err="1" smtClean="0"/>
                  <a:t>be</a:t>
                </a:r>
                <a:r>
                  <a:rPr lang="nl-BE" altLang="nl-BE" sz="4400" dirty="0" smtClean="0"/>
                  <a:t> </a:t>
                </a:r>
                <a:r>
                  <a:rPr lang="nl-BE" altLang="nl-BE" sz="4400" dirty="0" err="1" smtClean="0"/>
                  <a:t>applied</a:t>
                </a:r>
                <a:r>
                  <a:rPr lang="nl-BE" altLang="nl-BE" sz="4400" dirty="0" smtClean="0"/>
                  <a:t> </a:t>
                </a:r>
                <a:r>
                  <a:rPr lang="nl-BE" altLang="nl-BE" sz="4400" dirty="0" err="1" smtClean="0"/>
                  <a:t>to</a:t>
                </a:r>
                <a:r>
                  <a:rPr lang="nl-BE" altLang="nl-BE" sz="4400" dirty="0" smtClean="0"/>
                  <a:t> </a:t>
                </a:r>
                <a:r>
                  <a:rPr lang="nl-BE" altLang="nl-BE" sz="4400" dirty="0" err="1" smtClean="0"/>
                  <a:t>the</a:t>
                </a:r>
                <a:r>
                  <a:rPr lang="nl-BE" altLang="nl-BE" sz="4400" dirty="0" smtClean="0"/>
                  <a:t> </a:t>
                </a:r>
                <a:r>
                  <a:rPr lang="nl-BE" altLang="nl-BE" sz="4400" dirty="0" err="1" smtClean="0"/>
                  <a:t>weights</a:t>
                </a:r>
                <a:r>
                  <a:rPr lang="nl-BE" altLang="nl-BE" sz="4400" dirty="0" smtClean="0"/>
                  <a:t>: </a:t>
                </a:r>
              </a:p>
              <a:p>
                <a:pPr lvl="1">
                  <a:buNone/>
                </a:pPr>
                <a:r>
                  <a:rPr lang="nl-BE" altLang="nl-BE" sz="4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BE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nl-BE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sz="4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nl-BE" sz="4400" i="1" baseline="-25000">
                                <a:latin typeface="Cambria Math" panose="02040503050406030204" pitchFamily="18" charset="0"/>
                              </a:rPr>
                              <m:t>𝐶𝑜𝑛𝑐</m:t>
                            </m:r>
                            <m:r>
                              <a:rPr lang="nl-BE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 sz="4400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nl-BE" sz="4400" i="1" baseline="-25000">
                                <a:latin typeface="Cambria Math" panose="02040503050406030204" pitchFamily="18" charset="0"/>
                              </a:rPr>
                              <m:t>𝐶𝑜𝑛𝑐</m:t>
                            </m:r>
                            <m:r>
                              <a:rPr lang="nl-BE" sz="4400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  <m:r>
                              <a:rPr lang="nl-BE" sz="4400" i="1" baseline="-25000">
                                <a:latin typeface="Cambria Math" panose="02040503050406030204" pitchFamily="18" charset="0"/>
                              </a:rPr>
                              <m:t>𝐶𝑜𝑛𝑐</m:t>
                            </m:r>
                            <m:sSubSup>
                              <m:sSubSupPr>
                                <m:ctrlPr>
                                  <a:rPr lang="nl-BE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sz="4400" b="1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b>
                                <m:r>
                                  <a:rPr lang="nl-BE" sz="4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  <m:sup>
                                <m:r>
                                  <a:rPr lang="nl-BE" sz="4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nl-BE" sz="4400" i="1" baseline="-25000">
                                <a:latin typeface="Cambria Math" panose="02040503050406030204" pitchFamily="18" charset="0"/>
                              </a:rPr>
                              <m:t>𝑜𝑛𝑐</m:t>
                            </m:r>
                          </m:e>
                        </m:d>
                      </m:e>
                      <m:sup>
                        <m:r>
                          <a:rPr lang="nl-BE" sz="4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sz="4400" i="1">
                        <a:latin typeface="Cambria Math" panose="02040503050406030204" pitchFamily="18" charset="0"/>
                      </a:rPr>
                      <m:t>  +   </m:t>
                    </m:r>
                    <m:nary>
                      <m:naryPr>
                        <m:chr m:val="∑"/>
                        <m:supHide m:val="on"/>
                        <m:ctrlPr>
                          <a:rPr lang="nl-BE" sz="4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l-BE" sz="4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l-BE" sz="4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sz="4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l-BE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nl-BE" sz="4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BE" sz="4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sz="4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nl-BE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sz="4400" b="1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nl-BE" sz="4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nl-BE" sz="4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sz="4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nl-BE" sz="4400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nl-BE" altLang="nl-BE" sz="4400" dirty="0" smtClean="0"/>
              </a:p>
              <a:p>
                <a:pPr eaLnBrk="1" hangingPunct="1"/>
                <a:endParaRPr lang="nl-BE" altLang="nl-BE" dirty="0" smtClean="0"/>
              </a:p>
              <a:p>
                <a:pPr eaLnBrk="1" hangingPunct="1"/>
                <a:endParaRPr lang="nl-BE" altLang="nl-BE" dirty="0" smtClean="0"/>
              </a:p>
            </p:txBody>
          </p:sp>
        </mc:Choice>
        <mc:Fallback xmlns="">
          <p:sp>
            <p:nvSpPr>
              <p:cNvPr id="1030" name="Rectangle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825022" y="519057"/>
                <a:ext cx="10952450" cy="5907622"/>
              </a:xfrm>
              <a:blipFill rotWithShape="0">
                <a:blip r:embed="rId3"/>
                <a:stretch>
                  <a:fillRect l="-66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ep 7"/>
          <p:cNvGrpSpPr/>
          <p:nvPr/>
        </p:nvGrpSpPr>
        <p:grpSpPr>
          <a:xfrm>
            <a:off x="1786594" y="3064554"/>
            <a:ext cx="4584192" cy="833191"/>
            <a:chOff x="964692" y="2378139"/>
            <a:chExt cx="4584192" cy="833191"/>
          </a:xfrm>
        </p:grpSpPr>
        <p:sp>
          <p:nvSpPr>
            <p:cNvPr id="9" name="Linkeraccolade 8"/>
            <p:cNvSpPr/>
            <p:nvPr/>
          </p:nvSpPr>
          <p:spPr>
            <a:xfrm rot="16200000">
              <a:off x="1728216" y="1614615"/>
              <a:ext cx="443484" cy="1970532"/>
            </a:xfrm>
            <a:prstGeom prst="leftBrace">
              <a:avLst>
                <a:gd name="adj1" fmla="val 8333"/>
                <a:gd name="adj2" fmla="val 50741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1226820" y="2841998"/>
              <a:ext cx="135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Fit / SCA</a:t>
              </a:r>
              <a:endParaRPr lang="nl-BE" dirty="0"/>
            </a:p>
          </p:txBody>
        </p:sp>
        <p:sp>
          <p:nvSpPr>
            <p:cNvPr id="11" name="Linkeraccolade 10"/>
            <p:cNvSpPr/>
            <p:nvPr/>
          </p:nvSpPr>
          <p:spPr>
            <a:xfrm rot="16200000">
              <a:off x="4266438" y="1539178"/>
              <a:ext cx="443484" cy="2121408"/>
            </a:xfrm>
            <a:prstGeom prst="leftBrace">
              <a:avLst>
                <a:gd name="adj1" fmla="val 8333"/>
                <a:gd name="adj2" fmla="val 50741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Tekstvak 11"/>
            <p:cNvSpPr txBox="1"/>
            <p:nvPr/>
          </p:nvSpPr>
          <p:spPr>
            <a:xfrm>
              <a:off x="4094988" y="2841998"/>
              <a:ext cx="135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Penalty</a:t>
              </a:r>
              <a:endParaRPr lang="nl-BE" dirty="0"/>
            </a:p>
          </p:txBody>
        </p:sp>
      </p:grp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1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795528"/>
            <a:ext cx="10515600" cy="5381435"/>
          </a:xfrm>
        </p:spPr>
        <p:txBody>
          <a:bodyPr>
            <a:normAutofit fontScale="92500" lnSpcReduction="10000"/>
          </a:bodyPr>
          <a:lstStyle/>
          <a:p>
            <a:r>
              <a:rPr lang="nl-BE" b="1" dirty="0" smtClean="0"/>
              <a:t>In-house </a:t>
            </a:r>
            <a:r>
              <a:rPr lang="nl-BE" b="1" dirty="0" err="1" smtClean="0"/>
              <a:t>Algorithm</a:t>
            </a:r>
            <a:r>
              <a:rPr lang="nl-BE" b="1" dirty="0" smtClean="0"/>
              <a:t>: </a:t>
            </a:r>
            <a:r>
              <a:rPr lang="nl-BE" b="1" dirty="0" err="1" smtClean="0"/>
              <a:t>Alternating</a:t>
            </a:r>
            <a:r>
              <a:rPr lang="nl-BE" b="1" dirty="0" smtClean="0"/>
              <a:t> procedure</a:t>
            </a:r>
          </a:p>
          <a:p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Given</a:t>
            </a:r>
            <a:r>
              <a:rPr lang="nl-BE" dirty="0" smtClean="0"/>
              <a:t> </a:t>
            </a:r>
            <a:r>
              <a:rPr lang="nl-BE" dirty="0" err="1" smtClean="0"/>
              <a:t>fixed</a:t>
            </a:r>
            <a:r>
              <a:rPr lang="nl-BE" dirty="0" smtClean="0"/>
              <a:t> </a:t>
            </a:r>
            <a:r>
              <a:rPr lang="nl-BE" dirty="0" err="1" smtClean="0"/>
              <a:t>tuning</a:t>
            </a:r>
            <a:r>
              <a:rPr lang="nl-BE" dirty="0" smtClean="0"/>
              <a:t> parameters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number</a:t>
            </a:r>
            <a:r>
              <a:rPr lang="nl-BE" dirty="0" smtClean="0"/>
              <a:t> of common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distinctive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r>
              <a:rPr lang="nl-BE" dirty="0" smtClean="0"/>
              <a:t>, do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0. </a:t>
            </a:r>
            <a:r>
              <a:rPr lang="nl-BE" dirty="0" err="1" smtClean="0"/>
              <a:t>Initialize</a:t>
            </a:r>
            <a:r>
              <a:rPr lang="nl-BE" dirty="0" smtClean="0"/>
              <a:t> </a:t>
            </a:r>
            <a:r>
              <a:rPr lang="nl-BE" b="1" dirty="0" err="1" smtClean="0"/>
              <a:t>P</a:t>
            </a:r>
            <a:r>
              <a:rPr lang="nl-BE" baseline="-25000" dirty="0" err="1"/>
              <a:t>c</a:t>
            </a:r>
            <a:r>
              <a:rPr lang="nl-BE" baseline="-25000" dirty="0" err="1" smtClean="0"/>
              <a:t>onc</a:t>
            </a:r>
            <a:endParaRPr lang="nl-BE" baseline="-25000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1. Update </a:t>
            </a:r>
            <a:r>
              <a:rPr lang="nl-BE" b="1" dirty="0" smtClean="0"/>
              <a:t>T</a:t>
            </a:r>
            <a:r>
              <a:rPr lang="nl-BE" dirty="0" smtClean="0"/>
              <a:t> </a:t>
            </a:r>
            <a:r>
              <a:rPr lang="nl-BE" dirty="0" err="1" smtClean="0"/>
              <a:t>conditional</a:t>
            </a:r>
            <a:r>
              <a:rPr lang="nl-BE" dirty="0" smtClean="0"/>
              <a:t> </a:t>
            </a:r>
            <a:r>
              <a:rPr lang="nl-BE" dirty="0" err="1" smtClean="0"/>
              <a:t>upon</a:t>
            </a:r>
            <a:r>
              <a:rPr lang="nl-BE" dirty="0" smtClean="0"/>
              <a:t> </a:t>
            </a:r>
            <a:r>
              <a:rPr lang="nl-BE" b="1" dirty="0" err="1" smtClean="0"/>
              <a:t>P</a:t>
            </a:r>
            <a:r>
              <a:rPr lang="nl-BE" baseline="-25000" dirty="0" err="1"/>
              <a:t>c</a:t>
            </a:r>
            <a:r>
              <a:rPr lang="nl-BE" baseline="-25000" dirty="0" err="1" smtClean="0"/>
              <a:t>onc</a:t>
            </a:r>
            <a:endParaRPr lang="nl-BE" baseline="-25000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Closed form: </a:t>
            </a:r>
            <a:r>
              <a:rPr lang="nl-BE" b="1" dirty="0" smtClean="0"/>
              <a:t>T</a:t>
            </a:r>
            <a:r>
              <a:rPr lang="nl-BE" dirty="0" smtClean="0"/>
              <a:t>=</a:t>
            </a:r>
            <a:r>
              <a:rPr lang="nl-BE" b="1" dirty="0" smtClean="0"/>
              <a:t>UV</a:t>
            </a:r>
            <a:r>
              <a:rPr lang="nl-BE" dirty="0" smtClean="0"/>
              <a:t>’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b="1" dirty="0" smtClean="0"/>
              <a:t>U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b="1" dirty="0" smtClean="0"/>
              <a:t>V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the SVD of </a:t>
            </a:r>
            <a:r>
              <a:rPr lang="nl-BE" b="1" dirty="0" smtClean="0"/>
              <a:t>X</a:t>
            </a:r>
            <a:r>
              <a:rPr lang="nl-BE" baseline="-25000" dirty="0" smtClean="0"/>
              <a:t>C</a:t>
            </a:r>
            <a:r>
              <a:rPr lang="nl-BE" b="1" dirty="0" smtClean="0"/>
              <a:t>P</a:t>
            </a:r>
            <a:r>
              <a:rPr lang="nl-BE" dirty="0" smtClean="0"/>
              <a:t> (</a:t>
            </a:r>
            <a:r>
              <a:rPr lang="nl-BE" i="1" dirty="0" smtClean="0"/>
              <a:t>I</a:t>
            </a:r>
            <a:r>
              <a:rPr lang="nl-BE" dirty="0" smtClean="0"/>
              <a:t>×</a:t>
            </a:r>
            <a:r>
              <a:rPr lang="nl-BE" i="1" dirty="0" smtClean="0"/>
              <a:t>R -&gt; 		small </a:t>
            </a:r>
            <a:r>
              <a:rPr lang="nl-BE" i="1" dirty="0" err="1" smtClean="0"/>
              <a:t>for</a:t>
            </a:r>
            <a:r>
              <a:rPr lang="nl-BE" i="1" dirty="0" smtClean="0"/>
              <a:t> H-D data</a:t>
            </a:r>
            <a:r>
              <a:rPr lang="nl-BE" dirty="0" smtClean="0"/>
              <a:t>)</a:t>
            </a:r>
            <a:endParaRPr lang="nl-BE" baseline="-25000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2. Update </a:t>
            </a:r>
            <a:r>
              <a:rPr lang="nl-BE" b="1" dirty="0" err="1" smtClean="0"/>
              <a:t>P</a:t>
            </a:r>
            <a:r>
              <a:rPr lang="nl-BE" baseline="-25000" dirty="0" err="1" smtClean="0"/>
              <a:t>conc</a:t>
            </a:r>
            <a:r>
              <a:rPr lang="nl-BE" dirty="0" smtClean="0"/>
              <a:t> </a:t>
            </a:r>
            <a:r>
              <a:rPr lang="nl-BE" dirty="0" err="1" smtClean="0"/>
              <a:t>conditional</a:t>
            </a:r>
            <a:r>
              <a:rPr lang="nl-BE" dirty="0" smtClean="0"/>
              <a:t> </a:t>
            </a:r>
            <a:r>
              <a:rPr lang="nl-BE" dirty="0" err="1" smtClean="0"/>
              <a:t>upon</a:t>
            </a:r>
            <a:r>
              <a:rPr lang="nl-BE" dirty="0" smtClean="0"/>
              <a:t> </a:t>
            </a:r>
            <a:r>
              <a:rPr lang="nl-BE" b="1" dirty="0" smtClean="0"/>
              <a:t>T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	</a:t>
            </a:r>
            <a:r>
              <a:rPr lang="nl-BE" b="1" dirty="0" err="1" smtClean="0">
                <a:solidFill>
                  <a:srgbClr val="0070C0"/>
                </a:solidFill>
              </a:rPr>
              <a:t>Univariate</a:t>
            </a:r>
            <a:r>
              <a:rPr lang="nl-BE" b="1" dirty="0" smtClean="0">
                <a:solidFill>
                  <a:srgbClr val="0070C0"/>
                </a:solidFill>
              </a:rPr>
              <a:t> soft </a:t>
            </a:r>
            <a:r>
              <a:rPr lang="nl-BE" b="1" dirty="0" err="1" smtClean="0">
                <a:solidFill>
                  <a:srgbClr val="0070C0"/>
                </a:solidFill>
              </a:rPr>
              <a:t>thresholding</a:t>
            </a:r>
            <a:r>
              <a:rPr lang="nl-BE" dirty="0" smtClean="0"/>
              <a:t> (</a:t>
            </a:r>
            <a:r>
              <a:rPr lang="nl-BE" dirty="0" err="1" smtClean="0"/>
              <a:t>see</a:t>
            </a:r>
            <a:r>
              <a:rPr lang="nl-BE" dirty="0" smtClean="0"/>
              <a:t> next)</a:t>
            </a:r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3. Check stop criteria (</a:t>
            </a:r>
            <a:r>
              <a:rPr lang="nl-BE" dirty="0" err="1" smtClean="0"/>
              <a:t>convergence</a:t>
            </a:r>
            <a:r>
              <a:rPr lang="nl-BE" dirty="0" smtClean="0"/>
              <a:t> of the </a:t>
            </a:r>
            <a:r>
              <a:rPr lang="nl-BE" dirty="0" err="1" smtClean="0"/>
              <a:t>loss</a:t>
            </a:r>
            <a:r>
              <a:rPr lang="nl-BE" dirty="0" smtClean="0"/>
              <a:t>, maximum </a:t>
            </a:r>
            <a:r>
              <a:rPr lang="nl-BE" dirty="0" err="1" smtClean="0"/>
              <a:t>number</a:t>
            </a:r>
            <a:r>
              <a:rPr lang="nl-BE" dirty="0" smtClean="0"/>
              <a:t> of 	</a:t>
            </a:r>
            <a:r>
              <a:rPr lang="nl-BE" dirty="0" err="1" smtClean="0"/>
              <a:t>iterations</a:t>
            </a:r>
            <a:r>
              <a:rPr lang="nl-BE" dirty="0" smtClean="0"/>
              <a:t>) </a:t>
            </a:r>
            <a:r>
              <a:rPr lang="nl-BE" dirty="0" err="1" smtClean="0"/>
              <a:t>and</a:t>
            </a:r>
            <a:r>
              <a:rPr lang="nl-BE" dirty="0" smtClean="0"/>
              <a:t> return </a:t>
            </a:r>
            <a:r>
              <a:rPr lang="nl-BE" dirty="0" err="1" smtClean="0"/>
              <a:t>to</a:t>
            </a:r>
            <a:r>
              <a:rPr lang="nl-BE" dirty="0" smtClean="0"/>
              <a:t> step 1 or </a:t>
            </a:r>
            <a:r>
              <a:rPr lang="nl-BE" dirty="0" err="1" smtClean="0"/>
              <a:t>terminate</a:t>
            </a:r>
            <a:r>
              <a:rPr lang="nl-BE" dirty="0"/>
              <a:t>	</a:t>
            </a:r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42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584200" y="555752"/>
                <a:ext cx="11028680" cy="560089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nl-BE" dirty="0" smtClean="0"/>
                  <a:t>Coordinate </a:t>
                </a:r>
                <a:r>
                  <a:rPr lang="nl-BE" dirty="0" err="1" smtClean="0"/>
                  <a:t>descent</a:t>
                </a:r>
                <a:endParaRPr lang="nl-BE" dirty="0" smtClean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smtClean="0"/>
                  <a:t>L</a:t>
                </a:r>
                <a:r>
                  <a:rPr lang="nl-BE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BE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BE" b="1" i="1">
                                <a:latin typeface="Cambria Math" panose="02040503050406030204" pitchFamily="18" charset="0"/>
                              </a:rPr>
                              <m:t>𝑿</m:t>
                            </m:r>
                            <m:r>
                              <a:rPr lang="nl-BE" i="1" baseline="-2500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nl-BE" b="0" i="1" baseline="-25000" smtClean="0">
                                <a:latin typeface="Cambria Math" panose="02040503050406030204" pitchFamily="18" charset="0"/>
                              </a:rPr>
                              <m:t>𝑜𝑛𝑐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BE" b="1">
                                <a:latin typeface="Cambria Math" panose="02040503050406030204" pitchFamily="18" charset="0"/>
                              </a:rPr>
                              <m:t>𝐓</m:t>
                            </m:r>
                            <m:sSubSup>
                              <m:sSubSupPr>
                                <m:ctrlPr>
                                  <a:rPr lang="nl-BE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nl-BE" b="1">
                                    <a:latin typeface="Cambria Math" panose="02040503050406030204" pitchFamily="18" charset="0"/>
                                  </a:rPr>
                                  <m:t>𝐏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𝑜𝑛𝑐</m:t>
                                </m:r>
                              </m:sub>
                              <m:sup>
                                <m:r>
                                  <a:rPr lang="nl-BE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nl-BE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l-BE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nl-BE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l-BE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b="1">
                                    <a:latin typeface="Cambria Math" panose="02040503050406030204" pitchFamily="18" charset="0"/>
                                  </a:rPr>
                                  <m:t>𝐩</m:t>
                                </m:r>
                              </m:e>
                              <m: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nl-BE" b="1" i="1" baseline="-2500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nary>
                  </m:oMath>
                </a14:m>
                <a:endParaRPr lang="nl-BE" dirty="0" smtClean="0"/>
              </a:p>
              <a:p>
                <a:pPr marL="0" indent="0">
                  <a:buNone/>
                </a:pPr>
                <a:r>
                  <a:rPr lang="nl-BE" dirty="0"/>
                  <a:t> </a:t>
                </a:r>
                <a:r>
                  <a:rPr lang="nl-BE" dirty="0" smtClean="0"/>
                  <a:t> </a:t>
                </a:r>
              </a:p>
              <a:p>
                <a:pPr marL="0" indent="0">
                  <a:buNone/>
                </a:pPr>
                <a:r>
                  <a:rPr lang="nl-BE" dirty="0"/>
                  <a:t> </a:t>
                </a:r>
                <a:r>
                  <a:rPr lang="nl-BE" dirty="0" smtClean="0"/>
                  <a:t> 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BE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nl-BE" b="0" i="0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nl-BE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nl-B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BE" b="0" i="1" baseline="-2500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B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l-BE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/>
                      <m:e>
                        <m:d>
                          <m:dPr>
                            <m:begChr m:val="{"/>
                            <m:endChr m:val="}"/>
                            <m:ctrlPr>
                              <a:rPr lang="nl-B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nl-B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supHide m:val="on"/>
                                    <m:ctrlPr>
                                      <a:rPr lang="nl-BE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9"/>
                                      </m:rP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d>
                                      <m:dPr>
                                        <m:ctrlPr>
                                          <a:rPr lang="nl-BE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l-BE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nl-BE" i="1" baseline="-250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  <m:r>
                                          <a:rPr lang="nl-BE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𝑖𝑟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nl-BE" i="1" baseline="-2500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nl-BE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²</m:t>
                                    </m:r>
                                  </m:e>
                                </m:nary>
                              </m:e>
                            </m:d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l-BE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nl-BE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begChr m:val="|"/>
                                <m:endChr m:val="|"/>
                                <m:ctrlPr>
                                  <a:rPr lang="nl-BE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l-BE" i="1" baseline="-2500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nl-BE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nl-BE" dirty="0" smtClean="0"/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err="1"/>
                  <a:t>f</a:t>
                </a:r>
                <a:r>
                  <a:rPr lang="nl-BE" dirty="0" err="1" smtClean="0"/>
                  <a:t>or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which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minimum </a:t>
                </a:r>
                <a:r>
                  <a:rPr lang="nl-BE" dirty="0" err="1" smtClean="0"/>
                  <a:t>can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found </a:t>
                </a:r>
                <a:r>
                  <a:rPr lang="nl-BE" dirty="0" err="1" smtClean="0"/>
                  <a:t>using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subgradient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techniques</a:t>
                </a:r>
                <a:r>
                  <a:rPr lang="nl-BE" dirty="0" smtClean="0"/>
                  <a:t> (</a:t>
                </a:r>
                <a:r>
                  <a:rPr lang="nl-BE" dirty="0" err="1" smtClean="0"/>
                  <a:t>this</a:t>
                </a:r>
                <a:r>
                  <a:rPr lang="nl-BE" dirty="0" smtClean="0"/>
                  <a:t> is a standard </a:t>
                </a:r>
                <a:r>
                  <a:rPr lang="nl-BE" dirty="0" err="1" smtClean="0"/>
                  <a:t>univariate</a:t>
                </a:r>
                <a:r>
                  <a:rPr lang="nl-BE" dirty="0" smtClean="0"/>
                  <a:t> lasso </a:t>
                </a:r>
                <a:r>
                  <a:rPr lang="nl-BE" dirty="0" err="1" smtClean="0"/>
                  <a:t>regression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problem</a:t>
                </a:r>
                <a:r>
                  <a:rPr lang="nl-BE" dirty="0" smtClean="0"/>
                  <a:t>)</a:t>
                </a:r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err="1" smtClean="0">
                    <a:solidFill>
                      <a:srgbClr val="0070C0"/>
                    </a:solidFill>
                  </a:rPr>
                  <a:t>Note</a:t>
                </a:r>
                <a:r>
                  <a:rPr lang="nl-BE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dirty="0" err="1" smtClean="0">
                    <a:solidFill>
                      <a:srgbClr val="0070C0"/>
                    </a:solidFill>
                  </a:rPr>
                  <a:t>that</a:t>
                </a:r>
                <a:r>
                  <a:rPr lang="nl-BE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dirty="0" err="1" smtClean="0">
                    <a:solidFill>
                      <a:srgbClr val="0070C0"/>
                    </a:solidFill>
                  </a:rPr>
                  <a:t>the</a:t>
                </a:r>
                <a:r>
                  <a:rPr lang="nl-BE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dirty="0" err="1" smtClean="0">
                    <a:solidFill>
                      <a:srgbClr val="0070C0"/>
                    </a:solidFill>
                  </a:rPr>
                  <a:t>problem</a:t>
                </a:r>
                <a:r>
                  <a:rPr lang="nl-BE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nl-BE" dirty="0" err="1" smtClean="0">
                    <a:solidFill>
                      <a:srgbClr val="0070C0"/>
                    </a:solidFill>
                  </a:rPr>
                  <a:t>separable</a:t>
                </a:r>
                <a:r>
                  <a:rPr lang="nl-BE" dirty="0" smtClean="0">
                    <a:solidFill>
                      <a:srgbClr val="0070C0"/>
                    </a:solidFill>
                  </a:rPr>
                  <a:t> over </a:t>
                </a:r>
                <a:r>
                  <a:rPr lang="nl-BE" i="1" dirty="0" smtClean="0">
                    <a:solidFill>
                      <a:srgbClr val="0070C0"/>
                    </a:solidFill>
                  </a:rPr>
                  <a:t>j</a:t>
                </a:r>
                <a:r>
                  <a:rPr lang="nl-BE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dirty="0" err="1" smtClean="0">
                    <a:solidFill>
                      <a:srgbClr val="0070C0"/>
                    </a:solidFill>
                  </a:rPr>
                  <a:t>and</a:t>
                </a:r>
                <a:r>
                  <a:rPr lang="nl-BE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dirty="0" err="1" smtClean="0">
                    <a:solidFill>
                      <a:srgbClr val="0070C0"/>
                    </a:solidFill>
                  </a:rPr>
                  <a:t>that</a:t>
                </a:r>
                <a:r>
                  <a:rPr lang="nl-BE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b="1" dirty="0" smtClean="0">
                    <a:solidFill>
                      <a:srgbClr val="0070C0"/>
                    </a:solidFill>
                  </a:rPr>
                  <a:t>T</a:t>
                </a:r>
                <a:r>
                  <a:rPr lang="nl-BE" dirty="0" smtClean="0">
                    <a:solidFill>
                      <a:srgbClr val="0070C0"/>
                    </a:solidFill>
                  </a:rPr>
                  <a:t> is </a:t>
                </a:r>
                <a:r>
                  <a:rPr lang="nl-BE" dirty="0" err="1" smtClean="0">
                    <a:solidFill>
                      <a:srgbClr val="0070C0"/>
                    </a:solidFill>
                  </a:rPr>
                  <a:t>orthogonal</a:t>
                </a:r>
                <a:endParaRPr lang="nl-BE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nl-BE" dirty="0"/>
                  <a:t>	</a:t>
                </a:r>
                <a:r>
                  <a:rPr lang="nl-BE" dirty="0" smtClean="0"/>
                  <a:t> =&gt; </a:t>
                </a:r>
                <a:r>
                  <a:rPr lang="nl-BE" dirty="0" err="1" smtClean="0"/>
                  <a:t>all</a:t>
                </a:r>
                <a:r>
                  <a:rPr lang="nl-BE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nl-B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l-BE" i="1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l-BE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nl-BE" dirty="0" smtClean="0"/>
                  <a:t> </a:t>
                </a:r>
                <a:r>
                  <a:rPr lang="nl-BE" dirty="0" err="1" smtClean="0"/>
                  <a:t>can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updated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simultaneously</a:t>
                </a:r>
                <a:r>
                  <a:rPr lang="nl-BE" dirty="0" smtClean="0"/>
                  <a:t> (</a:t>
                </a:r>
                <a:r>
                  <a:rPr lang="nl-BE" dirty="0" err="1" smtClean="0"/>
                  <a:t>fast</a:t>
                </a:r>
                <a:r>
                  <a:rPr lang="nl-BE" dirty="0" smtClean="0"/>
                  <a:t>!!!)</a:t>
                </a:r>
              </a:p>
              <a:p>
                <a:pPr marL="0" indent="0">
                  <a:buNone/>
                </a:pPr>
                <a:r>
                  <a:rPr lang="nl-BE" dirty="0" smtClean="0"/>
                  <a:t>	 =&gt; fixing of </a:t>
                </a:r>
                <a:r>
                  <a:rPr lang="nl-BE" dirty="0" err="1" smtClean="0"/>
                  <a:t>loadings</a:t>
                </a:r>
                <a:r>
                  <a:rPr lang="nl-BE" dirty="0" smtClean="0"/>
                  <a:t> / </a:t>
                </a:r>
                <a:r>
                  <a:rPr lang="nl-BE" dirty="0" err="1" smtClean="0"/>
                  <a:t>constrained</a:t>
                </a:r>
                <a:r>
                  <a:rPr lang="nl-BE" dirty="0" smtClean="0"/>
                  <a:t> analysis is</a:t>
                </a:r>
                <a:endParaRPr lang="nl-BE" dirty="0"/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endParaRPr lang="nl-BE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4200" y="555752"/>
                <a:ext cx="11028680" cy="5600891"/>
              </a:xfrm>
              <a:blipFill rotWithShape="0">
                <a:blip r:embed="rId3"/>
                <a:stretch>
                  <a:fillRect l="-1161" t="-2394" r="-276" b="-3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33</a:t>
            </a:fld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88" y="5651723"/>
            <a:ext cx="622409" cy="54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4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612648"/>
                <a:ext cx="10515600" cy="556431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nl-BE" dirty="0" smtClean="0"/>
                  <a:t>Hence, </a:t>
                </a:r>
                <a:r>
                  <a:rPr lang="nl-BE" dirty="0" err="1" smtClean="0"/>
                  <a:t>the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following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univariate</a:t>
                </a:r>
                <a:r>
                  <a:rPr lang="nl-BE" dirty="0" smtClean="0"/>
                  <a:t> soft </a:t>
                </a:r>
                <a:r>
                  <a:rPr lang="nl-BE" dirty="0" err="1" smtClean="0"/>
                  <a:t>thresholding</a:t>
                </a:r>
                <a:r>
                  <a:rPr lang="nl-BE" dirty="0" smtClean="0"/>
                  <a:t> update of the </a:t>
                </a:r>
                <a:r>
                  <a:rPr lang="nl-BE" dirty="0" err="1" smtClean="0"/>
                  <a:t>loadings</a:t>
                </a:r>
                <a:r>
                  <a:rPr lang="nl-BE" dirty="0" smtClean="0"/>
                  <a:t>:</a:t>
                </a:r>
              </a:p>
              <a:p>
                <a:endParaRPr lang="nl-BE" dirty="0"/>
              </a:p>
              <a:p>
                <a:endParaRPr lang="nl-BE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nl-BE" i="1" baseline="-2500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nl-BE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nl-BE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  <m:r>
                                              <a:rPr lang="nl-BE" i="1" baseline="-2500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𝑖𝑟</m:t>
                                            </m:r>
                                          </m:sub>
                                        </m:s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nl-BE" i="1" baseline="-25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nl-BE" b="0" i="1" baseline="-25000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l-BE" i="1" baseline="-250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  <m:r>
                                              <a:rPr lang="nl-BE" i="1" baseline="-2500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𝑖𝑟</m:t>
                                            </m:r>
                                          </m:sub>
                                        </m:s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nl-BE" i="1" baseline="-25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e>
                                    </m:nary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nl-BE" i="1" baseline="-2500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nor/>
                                    <m:brk m:alnAt="7"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l-BE" i="1" baseline="-2500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BE" dirty="0" smtClean="0"/>
              </a:p>
              <a:p>
                <a:pPr marL="0" indent="0">
                  <a:buNone/>
                </a:pPr>
                <a:endParaRPr lang="nl-BE" dirty="0"/>
              </a:p>
              <a:p>
                <a:pPr marL="0" indent="0">
                  <a:buNone/>
                </a:pPr>
                <a:r>
                  <a:rPr lang="nl-BE" dirty="0" err="1"/>
                  <a:t>w</a:t>
                </a:r>
                <a:r>
                  <a:rPr lang="nl-BE" dirty="0" err="1" smtClean="0"/>
                  <a:t>hich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can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calculated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for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all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loadings</a:t>
                </a:r>
                <a:r>
                  <a:rPr lang="nl-BE" dirty="0" smtClean="0"/>
                  <a:t> of component </a:t>
                </a:r>
                <a:r>
                  <a:rPr lang="nl-BE" i="1" dirty="0" smtClean="0"/>
                  <a:t>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simultaneously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using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simple</a:t>
                </a:r>
                <a:r>
                  <a:rPr lang="nl-BE" dirty="0" smtClean="0"/>
                  <a:t> vector </a:t>
                </a:r>
                <a:r>
                  <a:rPr lang="nl-BE" dirty="0" err="1" smtClean="0"/>
                  <a:t>and</a:t>
                </a:r>
                <a:r>
                  <a:rPr lang="nl-BE" dirty="0" smtClean="0"/>
                  <a:t> matrix operations!!!</a:t>
                </a:r>
              </a:p>
              <a:p>
                <a:pPr marL="0" indent="0">
                  <a:buNone/>
                </a:pPr>
                <a:endParaRPr lang="nl-BE" dirty="0" smtClean="0"/>
              </a:p>
              <a:p>
                <a:pPr marL="0" indent="0">
                  <a:buNone/>
                </a:pPr>
                <a:r>
                  <a:rPr lang="nl-BE" dirty="0" smtClean="0">
                    <a:solidFill>
                      <a:srgbClr val="0070C0"/>
                    </a:solidFill>
                  </a:rPr>
                  <a:t>=&gt; </a:t>
                </a:r>
                <a:r>
                  <a:rPr lang="nl-BE" i="1" dirty="0" err="1" smtClean="0">
                    <a:solidFill>
                      <a:srgbClr val="0070C0"/>
                    </a:solidFill>
                  </a:rPr>
                  <a:t>Highly</a:t>
                </a:r>
                <a:r>
                  <a:rPr lang="nl-BE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i="1" dirty="0" err="1" smtClean="0">
                    <a:solidFill>
                      <a:srgbClr val="0070C0"/>
                    </a:solidFill>
                  </a:rPr>
                  <a:t>efficient</a:t>
                </a:r>
                <a:r>
                  <a:rPr lang="nl-BE" i="1" dirty="0" smtClean="0">
                    <a:solidFill>
                      <a:srgbClr val="0070C0"/>
                    </a:solidFill>
                  </a:rPr>
                  <a:t> (</a:t>
                </a:r>
                <a:r>
                  <a:rPr lang="nl-BE" i="1" dirty="0" err="1" smtClean="0">
                    <a:solidFill>
                      <a:srgbClr val="0070C0"/>
                    </a:solidFill>
                  </a:rPr>
                  <a:t>time+memory</a:t>
                </a:r>
                <a:r>
                  <a:rPr lang="nl-BE" i="1" dirty="0" smtClean="0">
                    <a:solidFill>
                      <a:srgbClr val="0070C0"/>
                    </a:solidFill>
                  </a:rPr>
                  <a:t>), </a:t>
                </a:r>
                <a:r>
                  <a:rPr lang="nl-BE" i="1" dirty="0" err="1" smtClean="0">
                    <a:solidFill>
                      <a:srgbClr val="0070C0"/>
                    </a:solidFill>
                  </a:rPr>
                  <a:t>scalable</a:t>
                </a:r>
                <a:r>
                  <a:rPr lang="nl-BE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nl-BE" i="1" dirty="0" err="1" smtClean="0">
                    <a:solidFill>
                      <a:srgbClr val="0070C0"/>
                    </a:solidFill>
                  </a:rPr>
                  <a:t>to</a:t>
                </a:r>
                <a:r>
                  <a:rPr lang="nl-BE" i="1" dirty="0" smtClean="0">
                    <a:solidFill>
                      <a:srgbClr val="0070C0"/>
                    </a:solidFill>
                  </a:rPr>
                  <a:t> large data</a:t>
                </a:r>
              </a:p>
              <a:p>
                <a:pPr marL="0" indent="0">
                  <a:buNone/>
                </a:pPr>
                <a:endParaRPr lang="nl-BE" dirty="0" smtClean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12648"/>
                <a:ext cx="10515600" cy="5564315"/>
              </a:xfrm>
              <a:blipFill rotWithShape="0">
                <a:blip r:embed="rId2"/>
                <a:stretch>
                  <a:fillRect l="-1043" t="-2303" r="-116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54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396240"/>
                <a:ext cx="10515600" cy="578072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nl-BE" dirty="0" smtClean="0"/>
                  <a:t>Algorithm: </a:t>
                </a:r>
                <a:r>
                  <a:rPr lang="nl-BE" dirty="0" err="1" smtClean="0"/>
                  <a:t>Weight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based</a:t>
                </a:r>
                <a:r>
                  <a:rPr lang="nl-BE" dirty="0" smtClean="0"/>
                  <a:t> variant (</a:t>
                </a:r>
                <a:r>
                  <a:rPr lang="nl-BE" dirty="0" err="1" smtClean="0"/>
                  <a:t>sparseness</a:t>
                </a:r>
                <a:r>
                  <a:rPr lang="nl-BE" dirty="0" smtClean="0"/>
                  <a:t> on </a:t>
                </a:r>
                <a:r>
                  <a:rPr lang="nl-BE" dirty="0" err="1" smtClean="0"/>
                  <a:t>weights</a:t>
                </a:r>
                <a:r>
                  <a:rPr lang="nl-BE" dirty="0" smtClean="0"/>
                  <a:t>)</a:t>
                </a:r>
              </a:p>
              <a:p>
                <a:endParaRPr lang="nl-BE" dirty="0"/>
              </a:p>
              <a:p>
                <a:pPr lvl="1"/>
                <a:r>
                  <a:rPr lang="nl-BE" dirty="0" err="1" smtClean="0"/>
                  <a:t>Similar</a:t>
                </a:r>
                <a:r>
                  <a:rPr lang="nl-BE" dirty="0" smtClean="0"/>
                  <a:t> type of </a:t>
                </a:r>
                <a:r>
                  <a:rPr lang="nl-BE" dirty="0" err="1" smtClean="0"/>
                  <a:t>algorithm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can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constructed</a:t>
                </a:r>
                <a:endParaRPr lang="nl-BE" dirty="0" smtClean="0"/>
              </a:p>
              <a:p>
                <a:pPr lvl="1"/>
                <a:endParaRPr lang="nl-BE" dirty="0"/>
              </a:p>
              <a:p>
                <a:pPr lvl="1"/>
                <a:r>
                  <a:rPr lang="nl-BE" dirty="0" err="1" smtClean="0"/>
                  <a:t>Expression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estimate</a:t>
                </a:r>
                <a:r>
                  <a:rPr lang="nl-BE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B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Sup>
                          <m:sSub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p>
                          <m:sSupPr>
                            <m:ctrlPr>
                              <a:rPr lang="nl-B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nl-BE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coordinate descent</a:t>
                </a:r>
                <a:r>
                  <a:rPr lang="en-US" dirty="0" smtClean="0"/>
                  <a:t> (cycle over all  </a:t>
                </a:r>
                <a14:m>
                  <m:oMath xmlns:m="http://schemas.openxmlformats.org/officeDocument/2006/math">
                    <m:r>
                      <a:rPr lang="nl-BE" b="0" i="1" smtClean="0">
                        <a:latin typeface="Cambria Math" panose="02040503050406030204" pitchFamily="18" charset="0"/>
                      </a:rPr>
                      <m:t>𝑅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nl-BE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nl-B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nl-B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nl-BE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coefficients</a:t>
                </a:r>
                <a:r>
                  <a:rPr lang="en-US" dirty="0" smtClean="0"/>
                  <a:t>):</a:t>
                </a:r>
                <a:endParaRPr lang="en-US" dirty="0" smtClean="0"/>
              </a:p>
              <a:p>
                <a:pPr lvl="1"/>
                <a:endParaRPr lang="nl-BE" dirty="0"/>
              </a:p>
              <a:p>
                <a:pPr lvl="1"/>
                <a:endParaRPr lang="nl-BE" dirty="0" smtClean="0"/>
              </a:p>
              <a:p>
                <a:pPr lvl="1"/>
                <a:endParaRPr lang="nl-BE" dirty="0"/>
              </a:p>
              <a:p>
                <a:pPr lvl="1"/>
                <a:endParaRPr lang="nl-BE" dirty="0" smtClean="0"/>
              </a:p>
              <a:p>
                <a:pPr lvl="1"/>
                <a:endParaRPr lang="nl-BE" dirty="0"/>
              </a:p>
              <a:p>
                <a:pPr lvl="1"/>
                <a:endParaRPr lang="nl-BE" dirty="0" smtClean="0"/>
              </a:p>
              <a:p>
                <a:pPr lvl="1"/>
                <a:endParaRPr lang="nl-BE" dirty="0"/>
              </a:p>
              <a:p>
                <a:pPr marL="457200" lvl="1" indent="0">
                  <a:buNone/>
                </a:pPr>
                <a:r>
                  <a:rPr lang="nl-BE" dirty="0" smtClean="0"/>
                  <a:t>The </a:t>
                </a:r>
                <a:r>
                  <a:rPr lang="nl-BE" dirty="0" err="1" smtClean="0"/>
                  <a:t>expression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for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an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individual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coefficient</a:t>
                </a:r>
                <a:r>
                  <a:rPr lang="nl-BE" dirty="0" smtClean="0"/>
                  <a:t> is </a:t>
                </a:r>
                <a:r>
                  <a:rPr lang="nl-BE" dirty="0" err="1" smtClean="0"/>
                  <a:t>not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very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expensive</a:t>
                </a:r>
                <a:r>
                  <a:rPr lang="nl-BE" dirty="0" smtClean="0"/>
                  <a:t> but has </a:t>
                </a:r>
                <a:r>
                  <a:rPr lang="nl-BE" dirty="0" err="1" smtClean="0"/>
                  <a:t>to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be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calculated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many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times</a:t>
                </a:r>
                <a:r>
                  <a:rPr lang="nl-BE" dirty="0" smtClean="0"/>
                  <a:t>. </a:t>
                </a:r>
                <a:r>
                  <a:rPr lang="nl-BE" dirty="0" err="1" smtClean="0"/>
                  <a:t>Also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here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adding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elementwise</a:t>
                </a:r>
                <a:r>
                  <a:rPr lang="nl-BE" dirty="0" smtClean="0"/>
                  <a:t> </a:t>
                </a:r>
                <a:r>
                  <a:rPr lang="nl-BE" dirty="0" err="1" smtClean="0"/>
                  <a:t>constraints</a:t>
                </a:r>
                <a:r>
                  <a:rPr lang="nl-BE" dirty="0" smtClean="0"/>
                  <a:t> is </a:t>
                </a:r>
                <a:endParaRPr lang="en-US" dirty="0" smtClean="0"/>
              </a:p>
              <a:p>
                <a:pPr lvl="1"/>
                <a:endParaRPr lang="nl-BE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96240"/>
                <a:ext cx="10515600" cy="5780723"/>
              </a:xfrm>
              <a:blipFill rotWithShape="0">
                <a:blip r:embed="rId3"/>
                <a:stretch>
                  <a:fillRect l="-1043" t="-2321" r="-4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35</a:t>
            </a:fld>
            <a:endParaRPr lang="nl-B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hoek 5"/>
              <p:cNvSpPr/>
              <p:nvPr/>
            </p:nvSpPr>
            <p:spPr>
              <a:xfrm>
                <a:off x="2316480" y="3010408"/>
                <a:ext cx="6217919" cy="16562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B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BE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sSubSup>
                            <m:sSubSupPr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nl-BE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nl-B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nl-BE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nl-B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l-B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B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nl-BE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nl-BE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BE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BE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l-BE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b="0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  <m:r>
                                              <a:rPr lang="nl-BE" i="1" baseline="-2500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nl-BE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nl-BE" i="1" baseline="-2500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nl-BE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nl-BE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nl-BE" b="0" i="1" baseline="-250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nl-BE" i="1" baseline="-25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e>
                                    </m:nary>
                                  </m:num>
                                  <m:den>
                                    <m:r>
                                      <a:rPr lang="nl-BE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BE" b="0" i="1" baseline="-2500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l-BE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l-BE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nl-BE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  <m:brk m:alnAt="7"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nl-BE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subSup"/>
                                        <m:supHide m:val="on"/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9"/>
                                          </m:r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l-BE" i="1" smtClean="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nl-BE" i="1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  <m:r>
                                              <a:rPr lang="nl-BE" i="1" baseline="-25000">
                                                <a:solidFill>
                                                  <a:srgbClr val="0070C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l-BE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nl-BE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nl-BE" i="1" baseline="-25000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nl-BE" i="1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p>
                                          </m:sub>
                                        </m:sSub>
                                        <m:r>
                                          <a:rPr lang="nl-BE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  <m:r>
                                          <a:rPr lang="nl-BE" b="0" i="1" baseline="-2500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nl-BE" i="1" baseline="-25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/2</m:t>
                                        </m:r>
                                      </m:e>
                                    </m:nary>
                                  </m:num>
                                  <m:den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nl-BE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nl-BE" i="1" baseline="-25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  <m:brk m:alnAt="7"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nl-BE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sSub>
                                  <m:sSubPr>
                                    <m:ctrlP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l-BE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sSubSup>
                                      <m:sSub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nl-BE" i="1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sub>
                                </m:sSub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nl-BE" i="1">
                                    <a:latin typeface="Cambria Math" panose="02040503050406030204" pitchFamily="18" charset="0"/>
                                  </a:rPr>
                                  <m:t>0                                  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nl-BE">
                                    <a:latin typeface="Cambria Math" panose="02040503050406030204" pitchFamily="18" charset="0"/>
                                  </a:rPr>
                                  <m:t>else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hthoe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480" y="3010408"/>
                <a:ext cx="6217919" cy="165628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032" y="5454413"/>
            <a:ext cx="622409" cy="541496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9098280" y="3355848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>
                <a:solidFill>
                  <a:srgbClr val="00B0F0"/>
                </a:solidFill>
              </a:rPr>
              <a:t>Ridge</a:t>
            </a:r>
            <a:r>
              <a:rPr lang="nl-BE" dirty="0" smtClean="0">
                <a:solidFill>
                  <a:srgbClr val="00B0F0"/>
                </a:solidFill>
              </a:rPr>
              <a:t> penalty has </a:t>
            </a:r>
            <a:r>
              <a:rPr lang="nl-BE" dirty="0" err="1" smtClean="0">
                <a:solidFill>
                  <a:srgbClr val="00B0F0"/>
                </a:solidFill>
              </a:rPr>
              <a:t>to</a:t>
            </a:r>
            <a:r>
              <a:rPr lang="nl-BE" dirty="0" smtClean="0">
                <a:solidFill>
                  <a:srgbClr val="00B0F0"/>
                </a:solidFill>
              </a:rPr>
              <a:t> </a:t>
            </a:r>
            <a:r>
              <a:rPr lang="nl-BE" dirty="0" err="1" smtClean="0">
                <a:solidFill>
                  <a:srgbClr val="00B0F0"/>
                </a:solidFill>
              </a:rPr>
              <a:t>be</a:t>
            </a:r>
            <a:r>
              <a:rPr lang="nl-BE" dirty="0" smtClean="0">
                <a:solidFill>
                  <a:srgbClr val="00B0F0"/>
                </a:solidFill>
              </a:rPr>
              <a:t> </a:t>
            </a:r>
            <a:r>
              <a:rPr lang="nl-BE" dirty="0" err="1" smtClean="0">
                <a:solidFill>
                  <a:srgbClr val="00B0F0"/>
                </a:solidFill>
              </a:rPr>
              <a:t>included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 flipH="1" flipV="1">
            <a:off x="6208776" y="3602736"/>
            <a:ext cx="2834640" cy="64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02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/>
          <a:lstStyle/>
          <a:p>
            <a:r>
              <a:rPr lang="nl-BE" dirty="0" err="1" smtClean="0"/>
              <a:t>Algorithm</a:t>
            </a:r>
            <a:endParaRPr lang="nl-BE" dirty="0" smtClean="0"/>
          </a:p>
          <a:p>
            <a:endParaRPr lang="nl-BE" dirty="0"/>
          </a:p>
          <a:p>
            <a:pPr lvl="1"/>
            <a:r>
              <a:rPr lang="nl-BE" dirty="0" err="1" smtClean="0">
                <a:solidFill>
                  <a:srgbClr val="0070C0"/>
                </a:solidFill>
              </a:rPr>
              <a:t>Coordinate-wise</a:t>
            </a:r>
            <a:r>
              <a:rPr lang="nl-BE" dirty="0" smtClean="0">
                <a:solidFill>
                  <a:srgbClr val="0070C0"/>
                </a:solidFill>
              </a:rPr>
              <a:t> approach </a:t>
            </a:r>
            <a:r>
              <a:rPr lang="nl-BE" dirty="0" err="1" smtClean="0">
                <a:solidFill>
                  <a:srgbClr val="0070C0"/>
                </a:solidFill>
              </a:rPr>
              <a:t>allows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  <a:r>
              <a:rPr lang="nl-BE" dirty="0" err="1" smtClean="0">
                <a:solidFill>
                  <a:srgbClr val="0070C0"/>
                </a:solidFill>
              </a:rPr>
              <a:t>to</a:t>
            </a:r>
            <a:r>
              <a:rPr lang="nl-BE" dirty="0" smtClean="0">
                <a:solidFill>
                  <a:srgbClr val="0070C0"/>
                </a:solidFill>
              </a:rPr>
              <a:t> fix </a:t>
            </a:r>
            <a:r>
              <a:rPr lang="nl-BE" dirty="0" err="1" smtClean="0">
                <a:solidFill>
                  <a:srgbClr val="0070C0"/>
                </a:solidFill>
              </a:rPr>
              <a:t>coefficients</a:t>
            </a:r>
            <a:r>
              <a:rPr lang="nl-BE" dirty="0" smtClean="0"/>
              <a:t>: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used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define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fixing </a:t>
            </a:r>
            <a:r>
              <a:rPr lang="nl-BE" dirty="0" err="1" smtClean="0"/>
              <a:t>to</a:t>
            </a:r>
            <a:r>
              <a:rPr lang="nl-BE" dirty="0" smtClean="0"/>
              <a:t> zero </a:t>
            </a:r>
            <a:r>
              <a:rPr lang="nl-BE" dirty="0" err="1" smtClean="0"/>
              <a:t>those</a:t>
            </a:r>
            <a:r>
              <a:rPr lang="nl-BE" dirty="0" smtClean="0"/>
              <a:t> </a:t>
            </a:r>
            <a:r>
              <a:rPr lang="nl-BE" dirty="0" err="1" smtClean="0"/>
              <a:t>coefficients</a:t>
            </a:r>
            <a:r>
              <a:rPr lang="nl-BE" dirty="0" smtClean="0"/>
              <a:t> </a:t>
            </a:r>
            <a:r>
              <a:rPr lang="nl-BE" dirty="0" err="1" smtClean="0"/>
              <a:t>corresponding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block(s) </a:t>
            </a:r>
            <a:r>
              <a:rPr lang="nl-BE" dirty="0" err="1" smtClean="0"/>
              <a:t>that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accounted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component</a:t>
            </a:r>
          </a:p>
          <a:p>
            <a:pPr lvl="1"/>
            <a:endParaRPr lang="nl-BE" dirty="0"/>
          </a:p>
          <a:p>
            <a:pPr lvl="1"/>
            <a:r>
              <a:rPr lang="nl-BE" dirty="0" err="1" smtClean="0"/>
              <a:t>Often</a:t>
            </a:r>
            <a:r>
              <a:rPr lang="nl-BE" dirty="0" smtClean="0"/>
              <a:t> no prior </a:t>
            </a:r>
            <a:r>
              <a:rPr lang="nl-BE" dirty="0" err="1" smtClean="0"/>
              <a:t>knowledge</a:t>
            </a:r>
            <a:r>
              <a:rPr lang="nl-BE" dirty="0" smtClean="0"/>
              <a:t> on </a:t>
            </a:r>
            <a:r>
              <a:rPr lang="nl-BE" dirty="0" err="1" smtClean="0"/>
              <a:t>number</a:t>
            </a:r>
            <a:r>
              <a:rPr lang="nl-BE" dirty="0" smtClean="0"/>
              <a:t> of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components</a:t>
            </a:r>
            <a:r>
              <a:rPr lang="nl-BE" dirty="0" smtClean="0"/>
              <a:t>;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which</a:t>
            </a:r>
            <a:r>
              <a:rPr lang="nl-BE" dirty="0" smtClean="0"/>
              <a:t> block(s) </a:t>
            </a:r>
            <a:r>
              <a:rPr lang="nl-BE" dirty="0" err="1" smtClean="0"/>
              <a:t>they</a:t>
            </a:r>
            <a:r>
              <a:rPr lang="nl-BE" dirty="0" smtClean="0"/>
              <a:t> are </a:t>
            </a:r>
            <a:r>
              <a:rPr lang="nl-BE" dirty="0" err="1" smtClean="0"/>
              <a:t>specific</a:t>
            </a:r>
            <a:r>
              <a:rPr lang="nl-BE" dirty="0" smtClean="0"/>
              <a:t> =&gt; we </a:t>
            </a:r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included</a:t>
            </a:r>
            <a:r>
              <a:rPr lang="nl-BE" dirty="0" smtClean="0"/>
              <a:t> a </a:t>
            </a:r>
            <a:r>
              <a:rPr lang="nl-BE" dirty="0" err="1" smtClean="0">
                <a:solidFill>
                  <a:srgbClr val="0070C0"/>
                </a:solidFill>
              </a:rPr>
              <a:t>group</a:t>
            </a:r>
            <a:r>
              <a:rPr lang="nl-BE" dirty="0" smtClean="0">
                <a:solidFill>
                  <a:srgbClr val="0070C0"/>
                </a:solidFill>
              </a:rPr>
              <a:t> lasso</a:t>
            </a:r>
            <a:r>
              <a:rPr lang="nl-BE" dirty="0" smtClean="0"/>
              <a:t> penalty (</a:t>
            </a:r>
            <a:r>
              <a:rPr lang="nl-BE" dirty="0" err="1" smtClean="0"/>
              <a:t>performs</a:t>
            </a:r>
            <a:r>
              <a:rPr lang="nl-BE" dirty="0" smtClean="0"/>
              <a:t> </a:t>
            </a:r>
            <a:r>
              <a:rPr lang="nl-BE" i="1" dirty="0" err="1" smtClean="0"/>
              <a:t>automated</a:t>
            </a:r>
            <a:r>
              <a:rPr lang="nl-BE" dirty="0" smtClean="0"/>
              <a:t> </a:t>
            </a:r>
            <a:r>
              <a:rPr lang="nl-BE" dirty="0" err="1" smtClean="0"/>
              <a:t>selection</a:t>
            </a:r>
            <a:r>
              <a:rPr lang="nl-BE" dirty="0" smtClean="0"/>
              <a:t> </a:t>
            </a:r>
            <a:r>
              <a:rPr lang="nl-BE" dirty="0" smtClean="0">
                <a:solidFill>
                  <a:srgbClr val="0070C0"/>
                </a:solidFill>
              </a:rPr>
              <a:t>at </a:t>
            </a:r>
            <a:r>
              <a:rPr lang="nl-BE" dirty="0" err="1" smtClean="0">
                <a:solidFill>
                  <a:srgbClr val="0070C0"/>
                </a:solidFill>
              </a:rPr>
              <a:t>the</a:t>
            </a:r>
            <a:r>
              <a:rPr lang="nl-BE" dirty="0" smtClean="0">
                <a:solidFill>
                  <a:srgbClr val="0070C0"/>
                </a:solidFill>
              </a:rPr>
              <a:t> block level</a:t>
            </a:r>
            <a:r>
              <a:rPr lang="nl-BE" dirty="0" smtClean="0"/>
              <a:t>)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Is run </a:t>
            </a:r>
            <a:r>
              <a:rPr lang="nl-BE" dirty="0" err="1" smtClean="0"/>
              <a:t>with</a:t>
            </a:r>
            <a:r>
              <a:rPr lang="nl-BE" dirty="0" smtClean="0"/>
              <a:t> input of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nr</a:t>
            </a:r>
            <a:r>
              <a:rPr lang="nl-BE" dirty="0" smtClean="0"/>
              <a:t> of </a:t>
            </a:r>
            <a:r>
              <a:rPr lang="nl-BE" dirty="0" err="1" smtClean="0"/>
              <a:t>components</a:t>
            </a:r>
            <a:r>
              <a:rPr lang="nl-BE" dirty="0" smtClean="0"/>
              <a:t>; </a:t>
            </a:r>
            <a:r>
              <a:rPr lang="nl-BE" dirty="0" err="1" smtClean="0"/>
              <a:t>their</a:t>
            </a:r>
            <a:r>
              <a:rPr lang="nl-BE" dirty="0" smtClean="0"/>
              <a:t> status (common/</a:t>
            </a:r>
            <a:r>
              <a:rPr lang="nl-BE" dirty="0" err="1" smtClean="0"/>
              <a:t>specific</a:t>
            </a:r>
            <a:r>
              <a:rPr lang="nl-BE" dirty="0" smtClean="0"/>
              <a:t>) </a:t>
            </a:r>
            <a:r>
              <a:rPr lang="nl-BE" dirty="0" err="1" smtClean="0"/>
              <a:t>and</a:t>
            </a:r>
            <a:r>
              <a:rPr lang="nl-BE" dirty="0" smtClean="0"/>
              <a:t>/or </a:t>
            </a:r>
            <a:r>
              <a:rPr lang="nl-BE" dirty="0" err="1" smtClean="0"/>
              <a:t>values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(</a:t>
            </a:r>
            <a:r>
              <a:rPr lang="nl-BE" dirty="0" err="1" smtClean="0"/>
              <a:t>group</a:t>
            </a:r>
            <a:r>
              <a:rPr lang="nl-BE" dirty="0" smtClean="0"/>
              <a:t>) lasso </a:t>
            </a:r>
            <a:r>
              <a:rPr lang="nl-BE" dirty="0" err="1" smtClean="0"/>
              <a:t>tuning</a:t>
            </a:r>
            <a:r>
              <a:rPr lang="nl-BE" dirty="0" smtClean="0"/>
              <a:t> parameter =&gt; </a:t>
            </a:r>
            <a:r>
              <a:rPr lang="nl-BE" b="1" dirty="0" smtClean="0">
                <a:solidFill>
                  <a:srgbClr val="0070C0"/>
                </a:solidFill>
              </a:rPr>
              <a:t>MODEL SELECTION; </a:t>
            </a:r>
            <a:r>
              <a:rPr lang="nl-BE" dirty="0" err="1" smtClean="0"/>
              <a:t>good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b="1" dirty="0" smtClean="0">
                <a:solidFill>
                  <a:srgbClr val="0070C0"/>
                </a:solidFill>
              </a:rPr>
              <a:t>Index of </a:t>
            </a:r>
            <a:r>
              <a:rPr lang="nl-BE" b="1" dirty="0" err="1" smtClean="0">
                <a:solidFill>
                  <a:srgbClr val="0070C0"/>
                </a:solidFill>
              </a:rPr>
              <a:t>Sparseness</a:t>
            </a:r>
            <a:r>
              <a:rPr lang="nl-BE" b="1" dirty="0" smtClean="0">
                <a:solidFill>
                  <a:srgbClr val="0070C0"/>
                </a:solidFill>
              </a:rPr>
              <a:t>, </a:t>
            </a:r>
            <a:r>
              <a:rPr lang="nl-BE" b="1" u="sng" dirty="0" err="1" smtClean="0">
                <a:solidFill>
                  <a:srgbClr val="0070C0"/>
                </a:solidFill>
              </a:rPr>
              <a:t>not</a:t>
            </a:r>
            <a:r>
              <a:rPr lang="nl-BE" b="1" dirty="0" smtClean="0">
                <a:solidFill>
                  <a:srgbClr val="0070C0"/>
                </a:solidFill>
              </a:rPr>
              <a:t> </a:t>
            </a:r>
            <a:r>
              <a:rPr lang="nl-BE" dirty="0" err="1" smtClean="0"/>
              <a:t>for</a:t>
            </a:r>
            <a:r>
              <a:rPr lang="nl-BE" dirty="0" smtClean="0"/>
              <a:t> (</a:t>
            </a:r>
            <a:r>
              <a:rPr lang="nl-BE" dirty="0" err="1" smtClean="0"/>
              <a:t>repeated</a:t>
            </a:r>
            <a:r>
              <a:rPr lang="nl-BE" dirty="0" smtClean="0"/>
              <a:t>) double</a:t>
            </a:r>
            <a:r>
              <a:rPr lang="nl-BE" b="1" dirty="0" smtClean="0">
                <a:solidFill>
                  <a:srgbClr val="0070C0"/>
                </a:solidFill>
              </a:rPr>
              <a:t> CV</a:t>
            </a:r>
          </a:p>
          <a:p>
            <a:pPr lvl="1"/>
            <a:endParaRPr lang="nl-BE" dirty="0"/>
          </a:p>
          <a:p>
            <a:pPr lvl="1"/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36</a:t>
            </a:fld>
            <a:endParaRPr lang="nl-BE"/>
          </a:p>
        </p:txBody>
      </p:sp>
      <p:sp>
        <p:nvSpPr>
          <p:cNvPr id="6" name="TextBox 5"/>
          <p:cNvSpPr txBox="1"/>
          <p:nvPr/>
        </p:nvSpPr>
        <p:spPr>
          <a:xfrm>
            <a:off x="395160" y="6488668"/>
            <a:ext cx="318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28931D"/>
                </a:solidFill>
              </a:rPr>
              <a:t>Gu</a:t>
            </a:r>
            <a:r>
              <a:rPr lang="nl-NL" dirty="0" smtClean="0">
                <a:solidFill>
                  <a:srgbClr val="28931D"/>
                </a:solidFill>
              </a:rPr>
              <a:t> &amp; Van Deun (2019)</a:t>
            </a:r>
            <a:endParaRPr lang="en-US" dirty="0">
              <a:solidFill>
                <a:srgbClr val="289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5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r>
              <a:rPr lang="nl-NL" dirty="0" err="1" smtClean="0"/>
              <a:t>Comparison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sparse</a:t>
            </a:r>
            <a:r>
              <a:rPr lang="nl-NL" dirty="0" smtClean="0"/>
              <a:t> PCA (Zou et al., 2005): </a:t>
            </a:r>
            <a:r>
              <a:rPr lang="nl-NL" dirty="0" err="1" smtClean="0"/>
              <a:t>Simulated</a:t>
            </a:r>
            <a:r>
              <a:rPr lang="nl-NL" dirty="0" smtClean="0"/>
              <a:t>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37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4844" t="48021" r="42344" b="29306"/>
          <a:stretch/>
        </p:blipFill>
        <p:spPr>
          <a:xfrm>
            <a:off x="104775" y="1520526"/>
            <a:ext cx="6426881" cy="3593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4844" t="25139" r="42344" b="51239"/>
          <a:stretch/>
        </p:blipFill>
        <p:spPr>
          <a:xfrm>
            <a:off x="6379001" y="1520526"/>
            <a:ext cx="5694778" cy="33170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8899" y="4833998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Zero/non-zero recovery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72355" y="4744304"/>
            <a:ext cx="284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Tucker </a:t>
            </a:r>
            <a:r>
              <a:rPr lang="nl-NL" dirty="0" err="1" smtClean="0"/>
              <a:t>congruence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160" y="6488668"/>
            <a:ext cx="318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28931D"/>
                </a:solidFill>
              </a:rPr>
              <a:t>d</a:t>
            </a:r>
            <a:r>
              <a:rPr lang="nl-NL" dirty="0" smtClean="0">
                <a:solidFill>
                  <a:srgbClr val="28931D"/>
                </a:solidFill>
              </a:rPr>
              <a:t>e Schipper &amp; Van Deun (2018)</a:t>
            </a:r>
            <a:endParaRPr lang="en-US" dirty="0">
              <a:solidFill>
                <a:srgbClr val="289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476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2705989"/>
            <a:ext cx="11782425" cy="1325563"/>
          </a:xfrm>
        </p:spPr>
        <p:txBody>
          <a:bodyPr>
            <a:normAutofit/>
          </a:bodyPr>
          <a:lstStyle/>
          <a:p>
            <a:pPr algn="ctr"/>
            <a:r>
              <a:rPr lang="nl-BE" sz="6000" b="1" dirty="0" err="1" smtClean="0">
                <a:solidFill>
                  <a:srgbClr val="FFC000"/>
                </a:solidFill>
              </a:rPr>
              <a:t>Some</a:t>
            </a:r>
            <a:r>
              <a:rPr lang="nl-BE" sz="6000" b="1" dirty="0" smtClean="0">
                <a:solidFill>
                  <a:srgbClr val="FFC000"/>
                </a:solidFill>
              </a:rPr>
              <a:t> </a:t>
            </a:r>
            <a:r>
              <a:rPr lang="nl-BE" sz="6000" b="1" dirty="0" err="1" smtClean="0">
                <a:solidFill>
                  <a:srgbClr val="FFC000"/>
                </a:solidFill>
              </a:rPr>
              <a:t>illustrations</a:t>
            </a:r>
            <a:endParaRPr lang="nl-BE" sz="60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233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500 Family </a:t>
            </a:r>
            <a:r>
              <a:rPr lang="nl-BE" dirty="0" err="1"/>
              <a:t>S</a:t>
            </a:r>
            <a:r>
              <a:rPr lang="nl-BE" dirty="0" err="1" smtClean="0"/>
              <a:t>tudy</a:t>
            </a:r>
            <a:r>
              <a:rPr lang="nl-BE" dirty="0" smtClean="0"/>
              <a:t> (Schneider &amp; Linda, 2008)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Three data </a:t>
            </a:r>
            <a:r>
              <a:rPr lang="nl-BE" dirty="0" err="1" smtClean="0"/>
              <a:t>blocks</a:t>
            </a:r>
            <a:r>
              <a:rPr lang="nl-BE" dirty="0" smtClean="0"/>
              <a:t>: 195 families </a:t>
            </a:r>
          </a:p>
          <a:p>
            <a:pPr lvl="1"/>
            <a:r>
              <a:rPr lang="nl-BE" dirty="0" err="1" smtClean="0"/>
              <a:t>Father</a:t>
            </a:r>
            <a:r>
              <a:rPr lang="nl-BE" dirty="0" smtClean="0"/>
              <a:t> -&gt; 8 variables</a:t>
            </a:r>
          </a:p>
          <a:p>
            <a:pPr lvl="1"/>
            <a:r>
              <a:rPr lang="nl-BE" dirty="0" err="1" smtClean="0"/>
              <a:t>Mother</a:t>
            </a:r>
            <a:r>
              <a:rPr lang="nl-BE" dirty="0" smtClean="0"/>
              <a:t> -&gt; 8 variables</a:t>
            </a:r>
          </a:p>
          <a:p>
            <a:pPr lvl="1"/>
            <a:r>
              <a:rPr lang="nl-BE" dirty="0" smtClean="0"/>
              <a:t>Child -&gt; 7 variables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 err="1" smtClean="0"/>
              <a:t>Analyzed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rgbClr val="0070C0"/>
                </a:solidFill>
              </a:rPr>
              <a:t>RegularizedSCA</a:t>
            </a:r>
            <a:r>
              <a:rPr lang="nl-BE" dirty="0" smtClean="0"/>
              <a:t> package (</a:t>
            </a:r>
            <a:r>
              <a:rPr lang="nl-BE" dirty="0" err="1" smtClean="0"/>
              <a:t>available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CRAN)</a:t>
            </a:r>
          </a:p>
          <a:p>
            <a:pPr lvl="1"/>
            <a:r>
              <a:rPr lang="nl-BE" dirty="0" err="1" smtClean="0"/>
              <a:t>This</a:t>
            </a:r>
            <a:r>
              <a:rPr lang="nl-BE" dirty="0" smtClean="0"/>
              <a:t> is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sparse</a:t>
            </a:r>
            <a:r>
              <a:rPr lang="nl-BE" dirty="0" smtClean="0"/>
              <a:t> </a:t>
            </a:r>
            <a:r>
              <a:rPr lang="nl-BE" dirty="0" err="1" smtClean="0"/>
              <a:t>loading</a:t>
            </a:r>
            <a:r>
              <a:rPr lang="nl-BE" dirty="0" smtClean="0"/>
              <a:t> variant</a:t>
            </a:r>
          </a:p>
          <a:p>
            <a:pPr lvl="1"/>
            <a:r>
              <a:rPr lang="nl-BE" dirty="0" err="1" smtClean="0"/>
              <a:t>Several</a:t>
            </a:r>
            <a:r>
              <a:rPr lang="nl-BE" dirty="0" smtClean="0"/>
              <a:t> options </a:t>
            </a:r>
            <a:r>
              <a:rPr lang="nl-BE" dirty="0" err="1" smtClean="0"/>
              <a:t>for</a:t>
            </a:r>
            <a:r>
              <a:rPr lang="nl-BE" dirty="0" smtClean="0"/>
              <a:t> model </a:t>
            </a:r>
            <a:r>
              <a:rPr lang="nl-BE" dirty="0" err="1" smtClean="0"/>
              <a:t>selection</a:t>
            </a:r>
            <a:r>
              <a:rPr lang="nl-BE" dirty="0" smtClean="0"/>
              <a:t>; </a:t>
            </a:r>
            <a:r>
              <a:rPr lang="nl-BE" dirty="0" err="1" smtClean="0"/>
              <a:t>includes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DISCO </a:t>
            </a:r>
            <a:r>
              <a:rPr lang="nl-BE" dirty="0" err="1" smtClean="0"/>
              <a:t>rotation</a:t>
            </a:r>
            <a:endParaRPr lang="nl-BE" dirty="0" smtClean="0"/>
          </a:p>
          <a:p>
            <a:pPr lvl="1"/>
            <a:endParaRPr lang="nl-BE" dirty="0"/>
          </a:p>
          <a:p>
            <a:r>
              <a:rPr lang="nl-BE" dirty="0" err="1" smtClean="0"/>
              <a:t>Exploratory</a:t>
            </a:r>
            <a:r>
              <a:rPr lang="nl-BE" dirty="0" smtClean="0"/>
              <a:t> analysis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39</a:t>
            </a:fld>
            <a:endParaRPr lang="nl-BE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29" y="2055069"/>
            <a:ext cx="2055116" cy="1559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160" y="6488668"/>
            <a:ext cx="318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rgbClr val="28931D"/>
                </a:solidFill>
              </a:rPr>
              <a:t>Gu</a:t>
            </a:r>
            <a:r>
              <a:rPr lang="nl-NL" dirty="0" smtClean="0">
                <a:solidFill>
                  <a:srgbClr val="28931D"/>
                </a:solidFill>
              </a:rPr>
              <a:t> &amp; Van Deun (2018)</a:t>
            </a:r>
            <a:endParaRPr lang="en-US" dirty="0">
              <a:solidFill>
                <a:srgbClr val="289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781" y="2705989"/>
            <a:ext cx="1183544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BE" sz="6000" b="1" dirty="0" smtClean="0">
                <a:solidFill>
                  <a:srgbClr val="FFC000"/>
                </a:solidFill>
              </a:rPr>
              <a:t>Background:</a:t>
            </a:r>
            <a:br>
              <a:rPr lang="nl-BE" sz="6000" b="1" dirty="0" smtClean="0">
                <a:solidFill>
                  <a:srgbClr val="FFC000"/>
                </a:solidFill>
              </a:rPr>
            </a:br>
            <a:r>
              <a:rPr lang="nl-BE" sz="6000" b="1" dirty="0" smtClean="0">
                <a:solidFill>
                  <a:srgbClr val="FFC000"/>
                </a:solidFill>
              </a:rPr>
              <a:t>Research in a time of Big Data</a:t>
            </a:r>
            <a:endParaRPr lang="nl-BE" sz="60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11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Model </a:t>
            </a:r>
            <a:r>
              <a:rPr lang="nl-BE" dirty="0" err="1" smtClean="0"/>
              <a:t>Selection</a:t>
            </a:r>
            <a:r>
              <a:rPr lang="nl-BE" dirty="0" smtClean="0"/>
              <a:t> </a:t>
            </a:r>
          </a:p>
          <a:p>
            <a:endParaRPr lang="nl-BE" dirty="0"/>
          </a:p>
          <a:p>
            <a:pPr lvl="1"/>
            <a:r>
              <a:rPr lang="nl-BE" dirty="0" smtClean="0"/>
              <a:t>Step </a:t>
            </a:r>
            <a:r>
              <a:rPr lang="nl-BE" dirty="0"/>
              <a:t>1: </a:t>
            </a:r>
            <a:r>
              <a:rPr lang="nl-BE" dirty="0" smtClean="0">
                <a:solidFill>
                  <a:srgbClr val="0070C0"/>
                </a:solidFill>
              </a:rPr>
              <a:t>VAF </a:t>
            </a:r>
            <a:r>
              <a:rPr lang="nl-BE" dirty="0" err="1" smtClean="0">
                <a:solidFill>
                  <a:srgbClr val="0070C0"/>
                </a:solidFill>
              </a:rPr>
              <a:t>method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  <a:r>
              <a:rPr lang="nl-BE" dirty="0" smtClean="0"/>
              <a:t>=&gt; 5 </a:t>
            </a:r>
            <a:r>
              <a:rPr lang="nl-BE" dirty="0" err="1" smtClean="0"/>
              <a:t>components</a:t>
            </a:r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Step 2: </a:t>
            </a:r>
            <a:r>
              <a:rPr lang="nl-BE" dirty="0" err="1" smtClean="0"/>
              <a:t>tuning</a:t>
            </a:r>
            <a:r>
              <a:rPr lang="nl-BE" dirty="0" smtClean="0"/>
              <a:t> of lasso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group</a:t>
            </a:r>
            <a:r>
              <a:rPr lang="nl-BE" dirty="0" smtClean="0"/>
              <a:t> lasso </a:t>
            </a:r>
            <a:r>
              <a:rPr lang="nl-BE" dirty="0" err="1" smtClean="0"/>
              <a:t>penalties</a:t>
            </a:r>
            <a:r>
              <a:rPr lang="nl-BE" dirty="0" smtClean="0"/>
              <a:t> </a:t>
            </a:r>
            <a:r>
              <a:rPr lang="nl-BE" dirty="0" err="1" smtClean="0"/>
              <a:t>using</a:t>
            </a:r>
            <a:r>
              <a:rPr lang="nl-BE" dirty="0" smtClean="0"/>
              <a:t> index of </a:t>
            </a:r>
            <a:r>
              <a:rPr lang="nl-BE" dirty="0" err="1" smtClean="0"/>
              <a:t>sparseness</a:t>
            </a:r>
            <a:r>
              <a:rPr lang="nl-BE" dirty="0" smtClean="0"/>
              <a:t>     =&gt; 2 </a:t>
            </a:r>
            <a:r>
              <a:rPr lang="nl-BE" dirty="0" err="1" smtClean="0"/>
              <a:t>mother</a:t>
            </a:r>
            <a:r>
              <a:rPr lang="nl-BE" dirty="0" smtClean="0"/>
              <a:t>, 1 </a:t>
            </a:r>
            <a:r>
              <a:rPr lang="nl-BE" dirty="0" err="1" smtClean="0"/>
              <a:t>father</a:t>
            </a:r>
            <a:r>
              <a:rPr lang="nl-BE" dirty="0" smtClean="0"/>
              <a:t>, 1 </a:t>
            </a:r>
            <a:r>
              <a:rPr lang="nl-BE" dirty="0" err="1" smtClean="0"/>
              <a:t>parent</a:t>
            </a:r>
            <a:r>
              <a:rPr lang="nl-BE" dirty="0" smtClean="0"/>
              <a:t>, </a:t>
            </a:r>
            <a:r>
              <a:rPr lang="nl-BE" dirty="0" err="1" smtClean="0"/>
              <a:t>and</a:t>
            </a:r>
            <a:r>
              <a:rPr lang="nl-BE" dirty="0" smtClean="0"/>
              <a:t> 1 </a:t>
            </a:r>
            <a:r>
              <a:rPr lang="nl-BE" dirty="0" err="1" smtClean="0"/>
              <a:t>child</a:t>
            </a:r>
            <a:r>
              <a:rPr lang="nl-BE" dirty="0" smtClean="0"/>
              <a:t> component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40</a:t>
            </a:fld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34256" t="22552" r="17869" b="70100"/>
          <a:stretch/>
        </p:blipFill>
        <p:spPr>
          <a:xfrm>
            <a:off x="978107" y="3388702"/>
            <a:ext cx="10235785" cy="88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l-NL" dirty="0" smtClean="0"/>
              <a:t>Traditional analysis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94" t="25690" r="36773" b="39521"/>
          <a:stretch/>
        </p:blipFill>
        <p:spPr>
          <a:xfrm>
            <a:off x="2122035" y="1000664"/>
            <a:ext cx="7634440" cy="531031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41</a:t>
            </a:fld>
            <a:endParaRPr lang="nl-BE"/>
          </a:p>
        </p:txBody>
      </p:sp>
      <p:cxnSp>
        <p:nvCxnSpPr>
          <p:cNvPr id="8" name="Straight Connector 7"/>
          <p:cNvCxnSpPr/>
          <p:nvPr/>
        </p:nvCxnSpPr>
        <p:spPr>
          <a:xfrm>
            <a:off x="2251494" y="2964791"/>
            <a:ext cx="733245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51494" y="4631666"/>
            <a:ext cx="7332453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2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42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367" t="33193" r="28811" b="27707"/>
          <a:stretch/>
        </p:blipFill>
        <p:spPr>
          <a:xfrm>
            <a:off x="3124200" y="0"/>
            <a:ext cx="3133725" cy="5829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9063" t="33193" r="51666" b="27707"/>
          <a:stretch/>
        </p:blipFill>
        <p:spPr>
          <a:xfrm>
            <a:off x="666750" y="0"/>
            <a:ext cx="2457450" cy="58291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750" y="742950"/>
            <a:ext cx="37147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C1+C2: </a:t>
            </a:r>
            <a:r>
              <a:rPr lang="nl-NL" dirty="0" err="1" smtClean="0"/>
              <a:t>Mother</a:t>
            </a:r>
            <a:r>
              <a:rPr lang="nl-NL" dirty="0" smtClean="0"/>
              <a:t> </a:t>
            </a:r>
            <a:r>
              <a:rPr lang="nl-NL" dirty="0" err="1" smtClean="0"/>
              <a:t>specific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C3: partner </a:t>
            </a:r>
            <a:r>
              <a:rPr lang="nl-NL" dirty="0" err="1" smtClean="0"/>
              <a:t>relation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C4: </a:t>
            </a:r>
            <a:r>
              <a:rPr lang="nl-NL" dirty="0" err="1" smtClean="0"/>
              <a:t>Child’s</a:t>
            </a:r>
            <a:r>
              <a:rPr lang="nl-NL" dirty="0" smtClean="0"/>
              <a:t> </a:t>
            </a:r>
            <a:r>
              <a:rPr lang="nl-NL" dirty="0" err="1" smtClean="0"/>
              <a:t>wellbeing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r>
              <a:rPr lang="nl-NL" dirty="0" smtClean="0"/>
              <a:t>C5: partner</a:t>
            </a:r>
          </a:p>
          <a:p>
            <a:endParaRPr lang="nl-NL" dirty="0"/>
          </a:p>
          <a:p>
            <a:r>
              <a:rPr lang="nl-NL" dirty="0" smtClean="0"/>
              <a:t>! No common component; </a:t>
            </a:r>
            <a:r>
              <a:rPr lang="nl-NL" dirty="0" err="1" smtClean="0"/>
              <a:t>child’s</a:t>
            </a:r>
            <a:r>
              <a:rPr lang="nl-NL" dirty="0" smtClean="0"/>
              <a:t> </a:t>
            </a:r>
            <a:r>
              <a:rPr lang="nl-NL" dirty="0" err="1" smtClean="0"/>
              <a:t>feelings</a:t>
            </a:r>
            <a:r>
              <a:rPr lang="nl-NL" dirty="0" smtClean="0"/>
              <a:t> are independent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parental</a:t>
            </a:r>
            <a:r>
              <a:rPr lang="nl-NL" dirty="0" smtClean="0"/>
              <a:t> </a:t>
            </a:r>
            <a:r>
              <a:rPr lang="nl-NL" dirty="0" err="1" smtClean="0"/>
              <a:t>behavior</a:t>
            </a:r>
            <a:r>
              <a:rPr lang="nl-NL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12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295" t="16490" r="28329" b="30099"/>
          <a:stretch/>
        </p:blipFill>
        <p:spPr>
          <a:xfrm>
            <a:off x="895350" y="-13751"/>
            <a:ext cx="3676649" cy="674513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43</a:t>
            </a:fld>
            <a:endParaRPr lang="nl-BE"/>
          </a:p>
        </p:txBody>
      </p:sp>
      <p:sp>
        <p:nvSpPr>
          <p:cNvPr id="7" name="TextBox 6"/>
          <p:cNvSpPr txBox="1"/>
          <p:nvPr/>
        </p:nvSpPr>
        <p:spPr>
          <a:xfrm>
            <a:off x="5314950" y="1485900"/>
            <a:ext cx="4762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Metabolomics</a:t>
            </a:r>
            <a:r>
              <a:rPr lang="nl-NL" dirty="0" smtClean="0"/>
              <a:t> </a:t>
            </a:r>
            <a:r>
              <a:rPr lang="nl-NL" dirty="0" err="1" smtClean="0"/>
              <a:t>Illustration</a:t>
            </a:r>
            <a:r>
              <a:rPr lang="nl-NL" dirty="0" smtClean="0"/>
              <a:t>: </a:t>
            </a:r>
          </a:p>
          <a:p>
            <a:endParaRPr lang="nl-NL" dirty="0"/>
          </a:p>
          <a:p>
            <a:r>
              <a:rPr lang="nl-NL" dirty="0" smtClean="0"/>
              <a:t>2 Blocks of data: GC-MS + LC-MS</a:t>
            </a:r>
          </a:p>
          <a:p>
            <a:endParaRPr lang="nl-NL" dirty="0" smtClean="0"/>
          </a:p>
          <a:p>
            <a:r>
              <a:rPr lang="nl-NL" dirty="0" smtClean="0"/>
              <a:t>IS </a:t>
            </a:r>
            <a:r>
              <a:rPr lang="nl-NL" dirty="0" err="1" smtClean="0"/>
              <a:t>suggests</a:t>
            </a:r>
            <a:r>
              <a:rPr lang="nl-NL" dirty="0" smtClean="0"/>
              <a:t> 5 </a:t>
            </a:r>
            <a:r>
              <a:rPr lang="nl-NL" dirty="0" err="1" smtClean="0"/>
              <a:t>sparse</a:t>
            </a:r>
            <a:r>
              <a:rPr lang="nl-NL" dirty="0" smtClean="0"/>
              <a:t> common </a:t>
            </a:r>
            <a:r>
              <a:rPr lang="nl-NL" dirty="0" err="1" smtClean="0"/>
              <a:t>components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23950" y="1695450"/>
            <a:ext cx="2724150" cy="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7963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2705989"/>
            <a:ext cx="117824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BE" sz="6000" b="1" dirty="0" smtClean="0">
                <a:solidFill>
                  <a:srgbClr val="FFC000"/>
                </a:solidFill>
              </a:rPr>
              <a:t>PART 2:</a:t>
            </a:r>
            <a:br>
              <a:rPr lang="nl-BE" sz="6000" b="1" dirty="0" smtClean="0">
                <a:solidFill>
                  <a:srgbClr val="FFC000"/>
                </a:solidFill>
              </a:rPr>
            </a:br>
            <a:r>
              <a:rPr lang="nl-BE" sz="6000" b="1" dirty="0" err="1" smtClean="0">
                <a:solidFill>
                  <a:srgbClr val="FFC000"/>
                </a:solidFill>
              </a:rPr>
              <a:t>Insightful</a:t>
            </a:r>
            <a:r>
              <a:rPr lang="nl-BE" sz="6000" b="1" dirty="0" smtClean="0">
                <a:solidFill>
                  <a:srgbClr val="FFC000"/>
                </a:solidFill>
              </a:rPr>
              <a:t> </a:t>
            </a:r>
            <a:r>
              <a:rPr lang="nl-BE" sz="6000" b="1" dirty="0" err="1" smtClean="0">
                <a:solidFill>
                  <a:srgbClr val="FFC000"/>
                </a:solidFill>
              </a:rPr>
              <a:t>Prediction</a:t>
            </a:r>
            <a:r>
              <a:rPr lang="nl-BE" sz="6000" b="1" dirty="0" smtClean="0">
                <a:solidFill>
                  <a:srgbClr val="FFC000"/>
                </a:solidFill>
              </a:rPr>
              <a:t> in a high-</a:t>
            </a:r>
            <a:r>
              <a:rPr lang="nl-BE" sz="6000" b="1" dirty="0" err="1" smtClean="0">
                <a:solidFill>
                  <a:srgbClr val="FFC000"/>
                </a:solidFill>
              </a:rPr>
              <a:t>dimensional</a:t>
            </a:r>
            <a:r>
              <a:rPr lang="nl-BE" sz="6000" b="1" dirty="0" smtClean="0">
                <a:solidFill>
                  <a:srgbClr val="FFC000"/>
                </a:solidFill>
              </a:rPr>
              <a:t> context</a:t>
            </a:r>
            <a:endParaRPr lang="nl-BE" sz="60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889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Illustration</a:t>
            </a:r>
            <a:r>
              <a:rPr lang="nl-BE" dirty="0" smtClean="0"/>
              <a:t>: An </a:t>
            </a:r>
            <a:r>
              <a:rPr lang="nl-BE" dirty="0" err="1" smtClean="0">
                <a:solidFill>
                  <a:srgbClr val="FF0000"/>
                </a:solidFill>
              </a:rPr>
              <a:t>insightful</a:t>
            </a:r>
            <a:r>
              <a:rPr lang="nl-BE" dirty="0" smtClean="0"/>
              <a:t> </a:t>
            </a:r>
            <a:r>
              <a:rPr lang="nl-BE" dirty="0" err="1" smtClean="0"/>
              <a:t>linear</a:t>
            </a:r>
            <a:r>
              <a:rPr lang="nl-BE" dirty="0" smtClean="0"/>
              <a:t> model </a:t>
            </a:r>
            <a:r>
              <a:rPr lang="nl-BE" dirty="0" err="1" smtClean="0"/>
              <a:t>for</a:t>
            </a:r>
            <a:r>
              <a:rPr lang="nl-BE" dirty="0" smtClean="0"/>
              <a:t> high-</a:t>
            </a:r>
            <a:r>
              <a:rPr lang="nl-BE" dirty="0" err="1" smtClean="0"/>
              <a:t>dimensional</a:t>
            </a:r>
            <a:r>
              <a:rPr lang="nl-BE" dirty="0" smtClean="0"/>
              <a:t> </a:t>
            </a:r>
            <a:r>
              <a:rPr lang="nl-BE" dirty="0" err="1" smtClean="0"/>
              <a:t>prediction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945761"/>
            <a:ext cx="10515600" cy="4351338"/>
          </a:xfrm>
        </p:spPr>
        <p:txBody>
          <a:bodyPr/>
          <a:lstStyle/>
          <a:p>
            <a:r>
              <a:rPr lang="nl-BE" altLang="nl-BE" dirty="0" err="1" smtClean="0"/>
              <a:t>Motivating</a:t>
            </a:r>
            <a:r>
              <a:rPr lang="nl-BE" altLang="nl-BE" dirty="0" smtClean="0"/>
              <a:t> </a:t>
            </a:r>
            <a:r>
              <a:rPr lang="nl-BE" altLang="nl-BE" dirty="0" err="1" smtClean="0"/>
              <a:t>example</a:t>
            </a:r>
            <a:r>
              <a:rPr lang="nl-BE" altLang="nl-BE" dirty="0" smtClean="0"/>
              <a:t>: Systems </a:t>
            </a:r>
            <a:r>
              <a:rPr lang="nl-BE" altLang="nl-BE" dirty="0" err="1" smtClean="0"/>
              <a:t>vaccinology</a:t>
            </a:r>
            <a:r>
              <a:rPr lang="nl-BE" altLang="nl-BE" dirty="0" smtClean="0"/>
              <a:t>  (</a:t>
            </a:r>
            <a:r>
              <a:rPr lang="nl-BE" altLang="nl-BE" dirty="0" err="1" smtClean="0"/>
              <a:t>Nakaya</a:t>
            </a:r>
            <a:r>
              <a:rPr lang="nl-BE" altLang="nl-BE" dirty="0" smtClean="0"/>
              <a:t> </a:t>
            </a:r>
            <a:r>
              <a:rPr lang="nl-BE" altLang="nl-BE" dirty="0"/>
              <a:t>et al., </a:t>
            </a:r>
            <a:r>
              <a:rPr lang="nl-BE" altLang="nl-BE" dirty="0" smtClean="0"/>
              <a:t>2011)</a:t>
            </a:r>
            <a:endParaRPr lang="nl-BE" altLang="nl-BE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45</a:t>
            </a:fld>
            <a:endParaRPr lang="nl-BE"/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1564475" y="2648493"/>
            <a:ext cx="8959843" cy="3398839"/>
            <a:chOff x="116" y="965"/>
            <a:chExt cx="5644" cy="2141"/>
          </a:xfrm>
        </p:grpSpPr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116" y="965"/>
              <a:ext cx="5361" cy="2141"/>
              <a:chOff x="291517" y="3280882"/>
              <a:chExt cx="8518824" cy="3398274"/>
            </a:xfrm>
          </p:grpSpPr>
          <p:grpSp>
            <p:nvGrpSpPr>
              <p:cNvPr id="13" name="Group 1"/>
              <p:cNvGrpSpPr>
                <a:grpSpLocks/>
              </p:cNvGrpSpPr>
              <p:nvPr/>
            </p:nvGrpSpPr>
            <p:grpSpPr bwMode="auto">
              <a:xfrm>
                <a:off x="334094" y="3280882"/>
                <a:ext cx="8476247" cy="3398274"/>
                <a:chOff x="212462" y="2976306"/>
                <a:chExt cx="8476247" cy="3398275"/>
              </a:xfrm>
            </p:grpSpPr>
            <p:grpSp>
              <p:nvGrpSpPr>
                <p:cNvPr id="18" name="Group 205"/>
                <p:cNvGrpSpPr>
                  <a:grpSpLocks/>
                </p:cNvGrpSpPr>
                <p:nvPr/>
              </p:nvGrpSpPr>
              <p:grpSpPr bwMode="auto">
                <a:xfrm>
                  <a:off x="212462" y="2976306"/>
                  <a:ext cx="8476247" cy="3398275"/>
                  <a:chOff x="729367" y="-31001"/>
                  <a:chExt cx="8475577" cy="3397766"/>
                </a:xfrm>
              </p:grpSpPr>
              <p:grpSp>
                <p:nvGrpSpPr>
                  <p:cNvPr id="20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729367" y="-31001"/>
                    <a:ext cx="8475577" cy="3397766"/>
                    <a:chOff x="729367" y="9719"/>
                    <a:chExt cx="8475577" cy="3397766"/>
                  </a:xfrm>
                </p:grpSpPr>
                <p:sp>
                  <p:nvSpPr>
                    <p:cNvPr id="22" name="TextBox 2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7375" y="1637900"/>
                      <a:ext cx="116090" cy="21544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nl-BE" altLang="nl-BE" sz="800" b="1">
                          <a:latin typeface="Calibri" panose="020F0502020204030204" pitchFamily="34" charset="0"/>
                        </a:rPr>
                        <a:t>2</a:t>
                      </a:r>
                    </a:p>
                  </p:txBody>
                </p:sp>
                <p:grpSp>
                  <p:nvGrpSpPr>
                    <p:cNvPr id="23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29367" y="9719"/>
                      <a:ext cx="8475577" cy="3397766"/>
                      <a:chOff x="729367" y="9719"/>
                      <a:chExt cx="8475577" cy="3397766"/>
                    </a:xfrm>
                  </p:grpSpPr>
                  <p:sp>
                    <p:nvSpPr>
                      <p:cNvPr id="24" name="TextBox 21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89211" y="2243152"/>
                        <a:ext cx="116090" cy="215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nl-BE" altLang="nl-BE" sz="800" b="1" i="1">
                            <a:latin typeface="Calibri" panose="020F0502020204030204" pitchFamily="34" charset="0"/>
                          </a:rPr>
                          <a:t>i</a:t>
                        </a:r>
                      </a:p>
                    </p:txBody>
                  </p:sp>
                  <p:grpSp>
                    <p:nvGrpSpPr>
                      <p:cNvPr id="25" name="Group 2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9367" y="9719"/>
                        <a:ext cx="8475577" cy="3397766"/>
                        <a:chOff x="727826" y="9139"/>
                        <a:chExt cx="8475577" cy="3397766"/>
                      </a:xfrm>
                    </p:grpSpPr>
                    <p:sp>
                      <p:nvSpPr>
                        <p:cNvPr id="26" name="TextBox 22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7426" y="1783311"/>
                          <a:ext cx="184125" cy="4587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800" b="1">
                              <a:latin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800" b="1">
                              <a:latin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800" b="1">
                              <a:latin typeface="Calibri" panose="020F0502020204030204" pitchFamily="34" charset="0"/>
                            </a:rPr>
                            <a:t>.</a:t>
                          </a:r>
                        </a:p>
                      </p:txBody>
                    </p:sp>
                    <p:sp>
                      <p:nvSpPr>
                        <p:cNvPr id="27" name="TextBox 2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27826" y="3037672"/>
                          <a:ext cx="490093" cy="369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1800" b="1" dirty="0" smtClean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26</a:t>
                          </a:r>
                          <a:endParaRPr lang="nl-BE" altLang="nl-BE" sz="1800" b="1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28" name="TextBox 2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97426" y="2461072"/>
                          <a:ext cx="184124" cy="4587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800" b="1">
                              <a:latin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800" b="1">
                              <a:latin typeface="Calibri" panose="020F0502020204030204" pitchFamily="34" charset="0"/>
                            </a:rPr>
                            <a:t>.</a:t>
                          </a:r>
                        </a:p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800" b="1">
                              <a:latin typeface="Calibri" panose="020F0502020204030204" pitchFamily="34" charset="0"/>
                            </a:rPr>
                            <a:t>.</a:t>
                          </a:r>
                        </a:p>
                      </p:txBody>
                    </p:sp>
                    <p:sp>
                      <p:nvSpPr>
                        <p:cNvPr id="29" name="TextBox 233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3165195">
                          <a:off x="864579" y="1081931"/>
                          <a:ext cx="846427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1100">
                              <a:latin typeface="Calibri" panose="020F0502020204030204" pitchFamily="34" charset="0"/>
                            </a:rPr>
                            <a:t>transcript</a:t>
                          </a:r>
                          <a:r>
                            <a:rPr lang="nl-BE" altLang="nl-BE" sz="1100" baseline="-25000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p:txBody>
                    </p:sp>
                    <p:sp>
                      <p:nvSpPr>
                        <p:cNvPr id="30" name="TextBox 23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3165195">
                          <a:off x="1061079" y="1042559"/>
                          <a:ext cx="945349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1100">
                              <a:latin typeface="Calibri" panose="020F0502020204030204" pitchFamily="34" charset="0"/>
                            </a:rPr>
                            <a:t>transcript</a:t>
                          </a:r>
                          <a:r>
                            <a:rPr lang="nl-BE" altLang="nl-BE" sz="1100" baseline="-25000"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p:txBody>
                    </p:sp>
                    <p:sp>
                      <p:nvSpPr>
                        <p:cNvPr id="31" name="TextBox 23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-3165195">
                          <a:off x="4341725" y="978588"/>
                          <a:ext cx="1106072" cy="2616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1100">
                              <a:latin typeface="Calibri" panose="020F0502020204030204" pitchFamily="34" charset="0"/>
                            </a:rPr>
                            <a:t>transcript</a:t>
                          </a:r>
                          <a:r>
                            <a:rPr lang="nl-BE" altLang="nl-BE" sz="1100" baseline="-25000">
                              <a:latin typeface="Calibri" panose="020F0502020204030204" pitchFamily="34" charset="0"/>
                            </a:rPr>
                            <a:t>g</a:t>
                          </a:r>
                        </a:p>
                      </p:txBody>
                    </p:sp>
                    <p:sp>
                      <p:nvSpPr>
                        <p:cNvPr id="32" name="TextBox 23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 rot="18434805">
                          <a:off x="8156806" y="655698"/>
                          <a:ext cx="1693155" cy="4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square"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2000" dirty="0">
                              <a:latin typeface="Calibri" panose="020F0502020204030204" pitchFamily="34" charset="0"/>
                            </a:rPr>
                            <a:t>transcript</a:t>
                          </a:r>
                          <a:r>
                            <a:rPr lang="nl-BE" altLang="nl-BE" sz="2000" b="1" baseline="-25000" dirty="0">
                              <a:solidFill>
                                <a:srgbClr val="FF0000"/>
                              </a:solidFill>
                              <a:latin typeface="Calibri" panose="020F0502020204030204" pitchFamily="34" charset="0"/>
                            </a:rPr>
                            <a:t>54715</a:t>
                          </a:r>
                        </a:p>
                      </p:txBody>
                    </p:sp>
                    <p:sp>
                      <p:nvSpPr>
                        <p:cNvPr id="33" name="TextBox 237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572007" y="1094439"/>
                          <a:ext cx="1036495" cy="457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2400">
                              <a:latin typeface="Calibri" panose="020F0502020204030204" pitchFamily="34" charset="0"/>
                            </a:rPr>
                            <a:t>. . .</a:t>
                          </a:r>
                        </a:p>
                      </p:txBody>
                    </p:sp>
                    <p:sp>
                      <p:nvSpPr>
                        <p:cNvPr id="34" name="TextBox 23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27520" y="1115073"/>
                          <a:ext cx="2072990" cy="457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2400">
                              <a:latin typeface="Calibri" panose="020F0502020204030204" pitchFamily="34" charset="0"/>
                            </a:rPr>
                            <a:t>. . .</a:t>
                          </a:r>
                        </a:p>
                      </p:txBody>
                    </p:sp>
                    <p:sp>
                      <p:nvSpPr>
                        <p:cNvPr id="35" name="TextBox 239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00512" y="1493617"/>
                          <a:ext cx="116090" cy="2154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nl-BE" altLang="nl-BE" sz="800" b="1"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p:txBody>
                    </p:sp>
                  </p:grpSp>
                </p:grpSp>
              </p:grpSp>
              <p:sp>
                <p:nvSpPr>
                  <p:cNvPr id="21" name="Rectangle 6"/>
                  <p:cNvSpPr/>
                  <p:nvPr/>
                </p:nvSpPr>
                <p:spPr>
                  <a:xfrm>
                    <a:off x="1043408" y="1530478"/>
                    <a:ext cx="7849109" cy="1609484"/>
                  </a:xfrm>
                  <a:prstGeom prst="rect">
                    <a:avLst/>
                  </a:prstGeom>
                  <a:solidFill>
                    <a:srgbClr val="7030A0"/>
                  </a:solidFill>
                  <a:ln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 sz="2400"/>
                  </a:p>
                </p:txBody>
              </p:sp>
            </p:grpSp>
            <p:sp>
              <p:nvSpPr>
                <p:cNvPr id="19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3428310" y="5038081"/>
                  <a:ext cx="200807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nl-BE" altLang="nl-BE" sz="2400" b="1">
                      <a:solidFill>
                        <a:schemeClr val="bg1"/>
                      </a:solidFill>
                    </a:rPr>
                    <a:t>X</a:t>
                  </a:r>
                </a:p>
              </p:txBody>
            </p:sp>
          </p:grpSp>
          <p:pic>
            <p:nvPicPr>
              <p:cNvPr id="14" name="Picture 32" descr="C:\Users\u0032221\AppData\Local\Microsoft\Windows\Temporary Internet Files\Content.IE5\79ZT5BP7\MC90007884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285" y="4706441"/>
                <a:ext cx="130336" cy="194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2" descr="C:\Users\u0032221\AppData\Local\Microsoft\Windows\Temporary Internet Files\Content.IE5\79ZT5BP7\MC90007884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8519" y="5453465"/>
                <a:ext cx="130336" cy="194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2" descr="C:\Users\u0032221\AppData\Local\Microsoft\Windows\Temporary Internet Files\Content.IE5\79ZT5BP7\MC90007884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599" y="4919876"/>
                <a:ext cx="130336" cy="194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32" descr="C:\Users\u0032221\AppData\Local\Microsoft\Windows\Temporary Internet Files\Content.IE5\79ZT5BP7\MC900078840[1].wm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517" y="6150287"/>
                <a:ext cx="244460" cy="364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5261" y="1356"/>
              <a:ext cx="499" cy="1608"/>
              <a:chOff x="5261" y="1207"/>
              <a:chExt cx="499" cy="1608"/>
            </a:xfrm>
          </p:grpSpPr>
          <p:sp>
            <p:nvSpPr>
              <p:cNvPr id="9" name="Rectangle 29"/>
              <p:cNvSpPr>
                <a:spLocks noChangeArrowheads="1"/>
              </p:cNvSpPr>
              <p:nvPr/>
            </p:nvSpPr>
            <p:spPr bwMode="auto">
              <a:xfrm>
                <a:off x="5443" y="1797"/>
                <a:ext cx="136" cy="99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BE" altLang="nl-BE" sz="1800"/>
              </a:p>
            </p:txBody>
          </p:sp>
          <p:sp>
            <p:nvSpPr>
              <p:cNvPr id="10" name="Text Box 30"/>
              <p:cNvSpPr txBox="1">
                <a:spLocks noChangeArrowheads="1"/>
              </p:cNvSpPr>
              <p:nvPr/>
            </p:nvSpPr>
            <p:spPr bwMode="auto">
              <a:xfrm>
                <a:off x="5420" y="2160"/>
                <a:ext cx="18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1800" b="1" i="1"/>
                  <a:t>y</a:t>
                </a:r>
                <a:endParaRPr lang="nl-NL" altLang="nl-BE" sz="1800" b="1" i="1"/>
              </a:p>
            </p:txBody>
          </p:sp>
          <p:sp>
            <p:nvSpPr>
              <p:cNvPr id="11" name="Text Box 31"/>
              <p:cNvSpPr txBox="1">
                <a:spLocks noChangeArrowheads="1"/>
              </p:cNvSpPr>
              <p:nvPr/>
            </p:nvSpPr>
            <p:spPr bwMode="auto">
              <a:xfrm rot="-2857693">
                <a:off x="5336" y="1419"/>
                <a:ext cx="63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1600" dirty="0"/>
                  <a:t>titer</a:t>
                </a:r>
                <a:endParaRPr lang="nl-NL" altLang="nl-BE" sz="1600" dirty="0"/>
              </a:p>
            </p:txBody>
          </p:sp>
          <p:sp>
            <p:nvSpPr>
              <p:cNvPr id="12" name="Text Box 32"/>
              <p:cNvSpPr txBox="1">
                <a:spLocks noChangeArrowheads="1"/>
              </p:cNvSpPr>
              <p:nvPr/>
            </p:nvSpPr>
            <p:spPr bwMode="auto">
              <a:xfrm>
                <a:off x="5261" y="1797"/>
                <a:ext cx="227" cy="1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1000" dirty="0"/>
                  <a:t>1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1000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1000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1000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1000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1000" dirty="0"/>
                  <a:t>.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1000" dirty="0" smtClean="0"/>
                  <a:t>26</a:t>
                </a:r>
                <a:endParaRPr lang="nl-NL" altLang="nl-BE" sz="1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832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hthoek 144"/>
          <p:cNvSpPr/>
          <p:nvPr/>
        </p:nvSpPr>
        <p:spPr>
          <a:xfrm>
            <a:off x="10597939" y="3347050"/>
            <a:ext cx="669924" cy="2411023"/>
          </a:xfrm>
          <a:prstGeom prst="rect">
            <a:avLst/>
          </a:prstGeom>
          <a:solidFill>
            <a:srgbClr val="FE86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Afbeelding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0" r="20917"/>
          <a:stretch/>
        </p:blipFill>
        <p:spPr>
          <a:xfrm>
            <a:off x="10236981" y="150437"/>
            <a:ext cx="1798947" cy="15700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923" y="-83866"/>
            <a:ext cx="10515600" cy="1325563"/>
          </a:xfrm>
        </p:spPr>
        <p:txBody>
          <a:bodyPr/>
          <a:lstStyle/>
          <a:p>
            <a:r>
              <a:rPr lang="nl-BE" dirty="0" err="1" smtClean="0"/>
              <a:t>Sparse</a:t>
            </a:r>
            <a:r>
              <a:rPr lang="nl-BE" dirty="0" smtClean="0"/>
              <a:t> </a:t>
            </a:r>
            <a:r>
              <a:rPr lang="nl-BE" dirty="0" err="1" smtClean="0"/>
              <a:t>Principal</a:t>
            </a:r>
            <a:r>
              <a:rPr lang="nl-BE" dirty="0" smtClean="0"/>
              <a:t> </a:t>
            </a:r>
            <a:r>
              <a:rPr lang="nl-BE" dirty="0" err="1" smtClean="0"/>
              <a:t>Covariates</a:t>
            </a:r>
            <a:r>
              <a:rPr lang="nl-BE" dirty="0" smtClean="0"/>
              <a:t> </a:t>
            </a:r>
            <a:r>
              <a:rPr lang="nl-BE" dirty="0" err="1" smtClean="0"/>
              <a:t>Regression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8038" y="1144470"/>
            <a:ext cx="10515600" cy="18336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l-BE" dirty="0" smtClean="0"/>
              <a:t>Extension of </a:t>
            </a:r>
            <a:r>
              <a:rPr lang="nl-BE" dirty="0" err="1" smtClean="0"/>
              <a:t>PCovR</a:t>
            </a:r>
            <a:r>
              <a:rPr lang="nl-BE" dirty="0" smtClean="0"/>
              <a:t> (de Jong &amp; Kiers, 1992)</a:t>
            </a:r>
          </a:p>
          <a:p>
            <a:pPr>
              <a:spcAft>
                <a:spcPts val="1200"/>
              </a:spcAft>
            </a:pPr>
            <a:r>
              <a:rPr lang="nl-BE" i="1" dirty="0" err="1" smtClean="0"/>
              <a:t>Simultaneous</a:t>
            </a:r>
            <a:r>
              <a:rPr lang="nl-BE" dirty="0" smtClean="0"/>
              <a:t> </a:t>
            </a:r>
            <a:r>
              <a:rPr lang="nl-BE" dirty="0" err="1" smtClean="0"/>
              <a:t>sparse</a:t>
            </a:r>
            <a:r>
              <a:rPr lang="nl-BE" dirty="0" smtClean="0"/>
              <a:t> PCA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regression</a:t>
            </a:r>
            <a:endParaRPr lang="nl-BE" dirty="0" smtClean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46</a:t>
            </a:fld>
            <a:endParaRPr lang="nl-BE"/>
          </a:p>
        </p:txBody>
      </p:sp>
      <p:grpSp>
        <p:nvGrpSpPr>
          <p:cNvPr id="95" name="Groep 94"/>
          <p:cNvGrpSpPr/>
          <p:nvPr/>
        </p:nvGrpSpPr>
        <p:grpSpPr>
          <a:xfrm>
            <a:off x="543886" y="3043237"/>
            <a:ext cx="9074150" cy="3313113"/>
            <a:chOff x="34925" y="2492375"/>
            <a:chExt cx="9074150" cy="3313113"/>
          </a:xfrm>
        </p:grpSpPr>
        <p:grpSp>
          <p:nvGrpSpPr>
            <p:cNvPr id="96" name="Group 40"/>
            <p:cNvGrpSpPr>
              <a:grpSpLocks/>
            </p:cNvGrpSpPr>
            <p:nvPr/>
          </p:nvGrpSpPr>
          <p:grpSpPr bwMode="auto">
            <a:xfrm>
              <a:off x="34925" y="4076700"/>
              <a:ext cx="5832475" cy="1498600"/>
              <a:chOff x="0" y="1570"/>
              <a:chExt cx="3674" cy="944"/>
            </a:xfrm>
          </p:grpSpPr>
          <p:grpSp>
            <p:nvGrpSpPr>
              <p:cNvPr id="117" name="Group 39"/>
              <p:cNvGrpSpPr>
                <a:grpSpLocks/>
              </p:cNvGrpSpPr>
              <p:nvPr/>
            </p:nvGrpSpPr>
            <p:grpSpPr bwMode="auto">
              <a:xfrm>
                <a:off x="0" y="1570"/>
                <a:ext cx="3674" cy="944"/>
                <a:chOff x="0" y="2568"/>
                <a:chExt cx="3674" cy="944"/>
              </a:xfrm>
            </p:grpSpPr>
            <p:grpSp>
              <p:nvGrpSpPr>
                <p:cNvPr id="119" name="Group 38"/>
                <p:cNvGrpSpPr>
                  <a:grpSpLocks/>
                </p:cNvGrpSpPr>
                <p:nvPr/>
              </p:nvGrpSpPr>
              <p:grpSpPr bwMode="auto">
                <a:xfrm>
                  <a:off x="0" y="2568"/>
                  <a:ext cx="3674" cy="944"/>
                  <a:chOff x="0" y="2568"/>
                  <a:chExt cx="3674" cy="944"/>
                </a:xfrm>
              </p:grpSpPr>
              <p:sp>
                <p:nvSpPr>
                  <p:cNvPr id="12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2568"/>
                    <a:ext cx="158" cy="8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200" b="1"/>
                      <a:t>1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200" b="1"/>
                      <a:t>.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200" b="1" i="1"/>
                      <a:t>i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200" b="1"/>
                      <a:t>.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200" b="1" i="1"/>
                      <a:t>I</a:t>
                    </a:r>
                    <a:endParaRPr lang="nl-NL" altLang="nl-BE" sz="1200" b="1" i="1"/>
                  </a:p>
                </p:txBody>
              </p:sp>
              <p:sp>
                <p:nvSpPr>
                  <p:cNvPr id="126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" y="3339"/>
                    <a:ext cx="1565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200" b="1"/>
                      <a:t>1 .  .  .  .  .  .  .  </a:t>
                    </a:r>
                    <a:r>
                      <a:rPr lang="nl-BE" altLang="nl-BE" sz="1200" b="1" i="1"/>
                      <a:t>j</a:t>
                    </a:r>
                    <a:r>
                      <a:rPr lang="nl-BE" altLang="nl-BE" sz="1200" b="1"/>
                      <a:t>  .  .  .  .  .  .  .  .  J</a:t>
                    </a:r>
                    <a:endParaRPr lang="nl-NL" altLang="nl-BE" sz="1200" b="1"/>
                  </a:p>
                </p:txBody>
              </p:sp>
              <p:grpSp>
                <p:nvGrpSpPr>
                  <p:cNvPr id="12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6" y="2659"/>
                    <a:ext cx="3538" cy="680"/>
                    <a:chOff x="124" y="2659"/>
                    <a:chExt cx="3538" cy="680"/>
                  </a:xfrm>
                </p:grpSpPr>
                <p:grpSp>
                  <p:nvGrpSpPr>
                    <p:cNvPr id="128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" y="2659"/>
                      <a:ext cx="1406" cy="680"/>
                      <a:chOff x="0" y="2659"/>
                      <a:chExt cx="1406" cy="680"/>
                    </a:xfrm>
                  </p:grpSpPr>
                  <p:sp>
                    <p:nvSpPr>
                      <p:cNvPr id="133" name="Rectangle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2659"/>
                        <a:ext cx="1406" cy="68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nl-BE" altLang="nl-BE" sz="1800"/>
                      </a:p>
                    </p:txBody>
                  </p:sp>
                  <p:sp>
                    <p:nvSpPr>
                      <p:cNvPr id="134" name="Text Box 1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89" y="2825"/>
                        <a:ext cx="318" cy="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r>
                          <a:rPr lang="nl-BE" altLang="nl-BE" sz="2400" b="1"/>
                          <a:t>X</a:t>
                        </a:r>
                        <a:endParaRPr lang="nl-NL" altLang="nl-BE" sz="2400" b="1"/>
                      </a:p>
                    </p:txBody>
                  </p:sp>
                </p:grpSp>
                <p:sp>
                  <p:nvSpPr>
                    <p:cNvPr id="129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529" y="2840"/>
                      <a:ext cx="227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nl-NL" altLang="nl-BE" sz="1800"/>
                        <a:t>≈</a:t>
                      </a:r>
                    </a:p>
                  </p:txBody>
                </p:sp>
                <p:grpSp>
                  <p:nvGrpSpPr>
                    <p:cNvPr id="130" name="Group 2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097" y="2659"/>
                      <a:ext cx="1565" cy="499"/>
                      <a:chOff x="2109" y="2659"/>
                      <a:chExt cx="1565" cy="499"/>
                    </a:xfrm>
                  </p:grpSpPr>
                  <p:sp>
                    <p:nvSpPr>
                      <p:cNvPr id="131" name="Rectangle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177" y="2659"/>
                        <a:ext cx="1406" cy="363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nl-BE" altLang="nl-BE" sz="1800"/>
                      </a:p>
                    </p:txBody>
                  </p:sp>
                  <p:sp>
                    <p:nvSpPr>
                      <p:cNvPr id="132" name="Text Box 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09" y="2985"/>
                        <a:ext cx="1565" cy="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50000"/>
                          </a:spcBef>
                          <a:buFontTx/>
                          <a:buNone/>
                        </a:pPr>
                        <a:r>
                          <a:rPr lang="nl-BE" altLang="nl-BE" sz="1200" b="1"/>
                          <a:t>1 .  .  .  .  .  .  .  </a:t>
                        </a:r>
                        <a:r>
                          <a:rPr lang="nl-BE" altLang="nl-BE" sz="1200" b="1" i="1"/>
                          <a:t>j</a:t>
                        </a:r>
                        <a:r>
                          <a:rPr lang="nl-BE" altLang="nl-BE" sz="1200" b="1"/>
                          <a:t>  .  .  .  .  .  .  .  .  J</a:t>
                        </a:r>
                        <a:endParaRPr lang="nl-NL" altLang="nl-BE" sz="1200" b="1"/>
                      </a:p>
                    </p:txBody>
                  </p:sp>
                </p:grpSp>
              </p:grpSp>
            </p:grpSp>
            <p:grpSp>
              <p:nvGrpSpPr>
                <p:cNvPr id="120" name="Group 32"/>
                <p:cNvGrpSpPr>
                  <a:grpSpLocks/>
                </p:cNvGrpSpPr>
                <p:nvPr/>
              </p:nvGrpSpPr>
              <p:grpSpPr bwMode="auto">
                <a:xfrm>
                  <a:off x="1679" y="2659"/>
                  <a:ext cx="499" cy="816"/>
                  <a:chOff x="1655" y="2659"/>
                  <a:chExt cx="499" cy="816"/>
                </a:xfrm>
              </p:grpSpPr>
              <p:grpSp>
                <p:nvGrpSpPr>
                  <p:cNvPr id="121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701" y="2659"/>
                    <a:ext cx="363" cy="680"/>
                    <a:chOff x="1610" y="2659"/>
                    <a:chExt cx="363" cy="680"/>
                  </a:xfrm>
                </p:grpSpPr>
                <p:sp>
                  <p:nvSpPr>
                    <p:cNvPr id="123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0" y="2659"/>
                      <a:ext cx="363" cy="680"/>
                    </a:xfrm>
                    <a:prstGeom prst="rect">
                      <a:avLst/>
                    </a:prstGeom>
                    <a:solidFill>
                      <a:srgbClr val="FE800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nl-BE" altLang="nl-BE" sz="1800"/>
                    </a:p>
                  </p:txBody>
                </p:sp>
                <p:sp>
                  <p:nvSpPr>
                    <p:cNvPr id="124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55" y="2795"/>
                      <a:ext cx="31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nl-BE" altLang="nl-BE" sz="2400" b="1"/>
                        <a:t>T</a:t>
                      </a:r>
                      <a:endParaRPr lang="nl-NL" altLang="nl-BE" sz="2400" b="1"/>
                    </a:p>
                  </p:txBody>
                </p:sp>
              </p:grpSp>
              <p:sp>
                <p:nvSpPr>
                  <p:cNvPr id="122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5" y="3302"/>
                    <a:ext cx="49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200" b="1"/>
                      <a:t>1 .  </a:t>
                    </a:r>
                    <a:r>
                      <a:rPr lang="nl-BE" altLang="nl-BE" sz="1200" b="1" i="1"/>
                      <a:t>r </a:t>
                    </a:r>
                    <a:r>
                      <a:rPr lang="nl-BE" altLang="nl-BE" sz="1200" b="1"/>
                      <a:t> . R</a:t>
                    </a:r>
                    <a:endParaRPr lang="nl-NL" altLang="nl-BE" sz="1200" b="1"/>
                  </a:p>
                </p:txBody>
              </p:sp>
            </p:grpSp>
          </p:grpSp>
          <p:sp>
            <p:nvSpPr>
              <p:cNvPr id="118" name="Text Box 15"/>
              <p:cNvSpPr txBox="1">
                <a:spLocks noChangeArrowheads="1"/>
              </p:cNvSpPr>
              <p:nvPr/>
            </p:nvSpPr>
            <p:spPr bwMode="auto">
              <a:xfrm>
                <a:off x="2676" y="1706"/>
                <a:ext cx="40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nl-BE" altLang="nl-BE" sz="2400" b="1"/>
                  <a:t>P</a:t>
                </a:r>
                <a:r>
                  <a:rPr lang="nl-BE" altLang="nl-BE" sz="2400" baseline="-25000"/>
                  <a:t>X</a:t>
                </a:r>
                <a:r>
                  <a:rPr lang="nl-BE" altLang="nl-BE" sz="2400" baseline="30000"/>
                  <a:t>T</a:t>
                </a:r>
                <a:endParaRPr lang="nl-NL" altLang="nl-BE" sz="2400" baseline="30000"/>
              </a:p>
            </p:txBody>
          </p:sp>
        </p:grpSp>
        <p:grpSp>
          <p:nvGrpSpPr>
            <p:cNvPr id="97" name="Groep 96"/>
            <p:cNvGrpSpPr/>
            <p:nvPr/>
          </p:nvGrpSpPr>
          <p:grpSpPr>
            <a:xfrm>
              <a:off x="71438" y="2492375"/>
              <a:ext cx="9037637" cy="3313113"/>
              <a:chOff x="71438" y="2492375"/>
              <a:chExt cx="9037637" cy="3313113"/>
            </a:xfrm>
          </p:grpSpPr>
          <p:sp>
            <p:nvSpPr>
              <p:cNvPr id="98" name="Text Box 4"/>
              <p:cNvSpPr txBox="1">
                <a:spLocks noChangeArrowheads="1"/>
              </p:cNvSpPr>
              <p:nvPr/>
            </p:nvSpPr>
            <p:spPr bwMode="auto">
              <a:xfrm>
                <a:off x="827088" y="2687638"/>
                <a:ext cx="3600450" cy="196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lvl="2" eaLnBrk="1" hangingPunct="1">
                  <a:spcBef>
                    <a:spcPct val="0"/>
                  </a:spcBef>
                  <a:buFontTx/>
                  <a:buNone/>
                </a:pPr>
                <a:r>
                  <a:rPr lang="nl-BE" altLang="nl-BE" b="1" dirty="0"/>
                  <a:t>X </a:t>
                </a:r>
                <a:r>
                  <a:rPr lang="nl-BE" altLang="nl-BE" dirty="0"/>
                  <a:t>= </a:t>
                </a:r>
                <a:r>
                  <a:rPr lang="nl-BE" altLang="nl-BE" b="1" dirty="0" err="1">
                    <a:solidFill>
                      <a:srgbClr val="FE8002"/>
                    </a:solidFill>
                  </a:rPr>
                  <a:t>XW</a:t>
                </a:r>
                <a:r>
                  <a:rPr lang="nl-BE" altLang="nl-BE" b="1" dirty="0" err="1"/>
                  <a:t>P</a:t>
                </a:r>
                <a:r>
                  <a:rPr lang="nl-BE" altLang="nl-BE" baseline="-25000" dirty="0" err="1"/>
                  <a:t>x</a:t>
                </a:r>
                <a:r>
                  <a:rPr lang="nl-BE" altLang="nl-BE" baseline="30000" dirty="0" err="1"/>
                  <a:t>T</a:t>
                </a:r>
                <a:r>
                  <a:rPr lang="nl-BE" altLang="nl-BE" dirty="0" err="1"/>
                  <a:t>+</a:t>
                </a:r>
                <a:r>
                  <a:rPr lang="nl-BE" altLang="nl-BE" b="1" dirty="0" err="1"/>
                  <a:t>E</a:t>
                </a:r>
                <a:r>
                  <a:rPr lang="nl-BE" altLang="nl-BE" baseline="-25000" dirty="0" err="1"/>
                  <a:t>x</a:t>
                </a:r>
                <a:endParaRPr lang="nl-BE" altLang="nl-BE" baseline="-25000" dirty="0"/>
              </a:p>
              <a:p>
                <a:pPr lvl="2" eaLnBrk="1" hangingPunct="1">
                  <a:spcBef>
                    <a:spcPct val="0"/>
                  </a:spcBef>
                  <a:buFontTx/>
                  <a:buNone/>
                </a:pPr>
                <a:r>
                  <a:rPr lang="nl-BE" altLang="nl-BE" dirty="0"/>
                  <a:t>   = </a:t>
                </a:r>
                <a:r>
                  <a:rPr lang="nl-BE" altLang="nl-BE" b="1" dirty="0" err="1">
                    <a:solidFill>
                      <a:srgbClr val="FE8002"/>
                    </a:solidFill>
                  </a:rPr>
                  <a:t>T</a:t>
                </a:r>
                <a:r>
                  <a:rPr lang="nl-BE" altLang="nl-BE" b="1" dirty="0" err="1"/>
                  <a:t>P</a:t>
                </a:r>
                <a:r>
                  <a:rPr lang="nl-BE" altLang="nl-BE" baseline="-25000" dirty="0" err="1"/>
                  <a:t>x</a:t>
                </a:r>
                <a:r>
                  <a:rPr lang="nl-BE" altLang="nl-BE" baseline="30000" dirty="0" err="1"/>
                  <a:t>T</a:t>
                </a:r>
                <a:r>
                  <a:rPr lang="nl-BE" altLang="nl-BE" dirty="0" err="1"/>
                  <a:t>+</a:t>
                </a:r>
                <a:r>
                  <a:rPr lang="nl-BE" altLang="nl-BE" b="1" dirty="0" err="1"/>
                  <a:t>E</a:t>
                </a:r>
                <a:r>
                  <a:rPr lang="nl-BE" altLang="nl-BE" baseline="-25000" dirty="0" err="1"/>
                  <a:t>x</a:t>
                </a:r>
                <a:r>
                  <a:rPr lang="nl-BE" altLang="nl-BE" dirty="0"/>
                  <a:t> s.t. </a:t>
                </a:r>
                <a:r>
                  <a:rPr lang="nl-BE" altLang="nl-BE" b="1" dirty="0"/>
                  <a:t>T</a:t>
                </a:r>
                <a:r>
                  <a:rPr lang="nl-BE" altLang="nl-BE" baseline="30000" dirty="0"/>
                  <a:t>T</a:t>
                </a:r>
                <a:r>
                  <a:rPr lang="nl-BE" altLang="nl-BE" b="1" dirty="0"/>
                  <a:t>T</a:t>
                </a:r>
                <a:r>
                  <a:rPr lang="nl-BE" altLang="nl-BE" dirty="0"/>
                  <a:t>=</a:t>
                </a:r>
                <a:r>
                  <a:rPr lang="nl-BE" altLang="nl-BE" b="1" dirty="0"/>
                  <a:t>I</a:t>
                </a:r>
                <a:endParaRPr lang="nl-BE" altLang="nl-BE" b="1" baseline="-25000" dirty="0"/>
              </a:p>
              <a:p>
                <a:pPr lvl="2" eaLnBrk="1" hangingPunct="1">
                  <a:spcBef>
                    <a:spcPct val="0"/>
                  </a:spcBef>
                  <a:buFontTx/>
                  <a:buNone/>
                </a:pPr>
                <a:endParaRPr lang="nl-BE" altLang="nl-BE" dirty="0"/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nl-NL" altLang="nl-BE" sz="1800" dirty="0"/>
              </a:p>
            </p:txBody>
          </p:sp>
          <p:sp>
            <p:nvSpPr>
              <p:cNvPr id="99" name="Text Box 5"/>
              <p:cNvSpPr txBox="1">
                <a:spLocks noChangeArrowheads="1"/>
              </p:cNvSpPr>
              <p:nvPr/>
            </p:nvSpPr>
            <p:spPr bwMode="auto">
              <a:xfrm>
                <a:off x="5364163" y="2708275"/>
                <a:ext cx="3384550" cy="1735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lvl="2" eaLnBrk="1" hangingPunct="1">
                  <a:spcBef>
                    <a:spcPct val="0"/>
                  </a:spcBef>
                  <a:buFontTx/>
                  <a:buNone/>
                </a:pPr>
                <a:r>
                  <a:rPr lang="nl-BE" altLang="nl-BE" b="1" i="1"/>
                  <a:t>y </a:t>
                </a:r>
                <a:r>
                  <a:rPr lang="nl-BE" altLang="nl-BE"/>
                  <a:t>= </a:t>
                </a:r>
                <a:r>
                  <a:rPr lang="nl-BE" altLang="nl-BE" b="1">
                    <a:solidFill>
                      <a:srgbClr val="FE8002"/>
                    </a:solidFill>
                  </a:rPr>
                  <a:t>XW</a:t>
                </a:r>
                <a:r>
                  <a:rPr lang="nl-BE" altLang="nl-BE" b="1" i="1"/>
                  <a:t>p</a:t>
                </a:r>
                <a:r>
                  <a:rPr lang="nl-BE" altLang="nl-BE" i="1" baseline="-25000"/>
                  <a:t>y</a:t>
                </a:r>
                <a:r>
                  <a:rPr lang="nl-BE" altLang="nl-BE"/>
                  <a:t>+</a:t>
                </a:r>
                <a:r>
                  <a:rPr lang="nl-BE" altLang="nl-BE" b="1"/>
                  <a:t>E</a:t>
                </a:r>
                <a:r>
                  <a:rPr lang="nl-BE" altLang="nl-BE" baseline="-25000"/>
                  <a:t>y</a:t>
                </a:r>
              </a:p>
              <a:p>
                <a:pPr lvl="2" eaLnBrk="1" hangingPunct="1">
                  <a:spcBef>
                    <a:spcPct val="0"/>
                  </a:spcBef>
                  <a:buFontTx/>
                  <a:buNone/>
                </a:pPr>
                <a:r>
                  <a:rPr lang="nl-BE" altLang="nl-BE"/>
                  <a:t>   = </a:t>
                </a:r>
                <a:r>
                  <a:rPr lang="nl-BE" altLang="nl-BE" b="1">
                    <a:solidFill>
                      <a:srgbClr val="FE8002"/>
                    </a:solidFill>
                  </a:rPr>
                  <a:t>T</a:t>
                </a:r>
                <a:r>
                  <a:rPr lang="nl-BE" altLang="nl-BE" b="1" i="1"/>
                  <a:t>p</a:t>
                </a:r>
                <a:r>
                  <a:rPr lang="nl-BE" altLang="nl-BE" baseline="-25000"/>
                  <a:t>y</a:t>
                </a:r>
                <a:r>
                  <a:rPr lang="nl-BE" altLang="nl-BE"/>
                  <a:t>+</a:t>
                </a:r>
                <a:r>
                  <a:rPr lang="nl-BE" altLang="nl-BE" b="1"/>
                  <a:t>E</a:t>
                </a:r>
                <a:r>
                  <a:rPr lang="nl-BE" altLang="nl-BE" baseline="-25000"/>
                  <a:t>y</a:t>
                </a:r>
                <a:r>
                  <a:rPr lang="nl-BE" altLang="nl-BE"/>
                  <a:t> s.t. </a:t>
                </a:r>
                <a:r>
                  <a:rPr lang="nl-BE" altLang="nl-BE" b="1"/>
                  <a:t>T</a:t>
                </a:r>
                <a:r>
                  <a:rPr lang="nl-BE" altLang="nl-BE" baseline="30000"/>
                  <a:t>T</a:t>
                </a:r>
                <a:r>
                  <a:rPr lang="nl-BE" altLang="nl-BE" b="1"/>
                  <a:t>T</a:t>
                </a:r>
                <a:r>
                  <a:rPr lang="nl-BE" altLang="nl-BE"/>
                  <a:t>=</a:t>
                </a:r>
                <a:r>
                  <a:rPr lang="nl-BE" altLang="nl-BE" b="1"/>
                  <a:t>I</a:t>
                </a:r>
                <a:endParaRPr lang="nl-BE" altLang="nl-BE"/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nl-NL" altLang="nl-BE" sz="2400"/>
              </a:p>
            </p:txBody>
          </p:sp>
          <p:grpSp>
            <p:nvGrpSpPr>
              <p:cNvPr id="100" name="Group 37"/>
              <p:cNvGrpSpPr>
                <a:grpSpLocks/>
              </p:cNvGrpSpPr>
              <p:nvPr/>
            </p:nvGrpSpPr>
            <p:grpSpPr bwMode="auto">
              <a:xfrm>
                <a:off x="6443663" y="4149725"/>
                <a:ext cx="1871662" cy="1349375"/>
                <a:chOff x="3923" y="2625"/>
                <a:chExt cx="1179" cy="850"/>
              </a:xfrm>
            </p:grpSpPr>
            <p:grpSp>
              <p:nvGrpSpPr>
                <p:cNvPr id="103" name="Group 22"/>
                <p:cNvGrpSpPr>
                  <a:grpSpLocks/>
                </p:cNvGrpSpPr>
                <p:nvPr/>
              </p:nvGrpSpPr>
              <p:grpSpPr bwMode="auto">
                <a:xfrm>
                  <a:off x="3923" y="2659"/>
                  <a:ext cx="318" cy="680"/>
                  <a:chOff x="3833" y="2659"/>
                  <a:chExt cx="318" cy="680"/>
                </a:xfrm>
              </p:grpSpPr>
              <p:sp>
                <p:nvSpPr>
                  <p:cNvPr id="11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879" y="2659"/>
                    <a:ext cx="136" cy="680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nl-BE" altLang="nl-BE" sz="1800"/>
                  </a:p>
                </p:txBody>
              </p:sp>
              <p:sp>
                <p:nvSpPr>
                  <p:cNvPr id="11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3" y="2795"/>
                    <a:ext cx="31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800" b="1"/>
                      <a:t>y</a:t>
                    </a:r>
                    <a:endParaRPr lang="nl-NL" altLang="nl-BE" sz="1800" b="1"/>
                  </a:p>
                </p:txBody>
              </p:sp>
            </p:grpSp>
            <p:sp>
              <p:nvSpPr>
                <p:cNvPr id="10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105" y="2840"/>
                  <a:ext cx="227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nl-NL" altLang="nl-BE" sz="1800"/>
                    <a:t>≈</a:t>
                  </a:r>
                </a:p>
              </p:txBody>
            </p:sp>
            <p:grpSp>
              <p:nvGrpSpPr>
                <p:cNvPr id="105" name="Group 33"/>
                <p:cNvGrpSpPr>
                  <a:grpSpLocks/>
                </p:cNvGrpSpPr>
                <p:nvPr/>
              </p:nvGrpSpPr>
              <p:grpSpPr bwMode="auto">
                <a:xfrm>
                  <a:off x="4241" y="2659"/>
                  <a:ext cx="499" cy="816"/>
                  <a:chOff x="4331" y="2659"/>
                  <a:chExt cx="499" cy="816"/>
                </a:xfrm>
              </p:grpSpPr>
              <p:grpSp>
                <p:nvGrpSpPr>
                  <p:cNvPr id="11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4377" y="2659"/>
                    <a:ext cx="363" cy="680"/>
                    <a:chOff x="4377" y="2659"/>
                    <a:chExt cx="363" cy="680"/>
                  </a:xfrm>
                </p:grpSpPr>
                <p:sp>
                  <p:nvSpPr>
                    <p:cNvPr id="113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77" y="2659"/>
                      <a:ext cx="363" cy="680"/>
                    </a:xfrm>
                    <a:prstGeom prst="rect">
                      <a:avLst/>
                    </a:prstGeom>
                    <a:solidFill>
                      <a:srgbClr val="FE8002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nl-BE" altLang="nl-BE" sz="1800"/>
                    </a:p>
                  </p:txBody>
                </p:sp>
                <p:sp>
                  <p:nvSpPr>
                    <p:cNvPr id="114" name="Text Box 1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22" y="2795"/>
                      <a:ext cx="318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nl-BE" altLang="nl-BE" sz="2400" b="1"/>
                        <a:t>T</a:t>
                      </a:r>
                      <a:endParaRPr lang="nl-NL" altLang="nl-BE" sz="2400" b="1"/>
                    </a:p>
                  </p:txBody>
                </p:sp>
              </p:grpSp>
              <p:sp>
                <p:nvSpPr>
                  <p:cNvPr id="11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1" y="3302"/>
                    <a:ext cx="499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200" b="1"/>
                      <a:t>1 .  </a:t>
                    </a:r>
                    <a:r>
                      <a:rPr lang="nl-BE" altLang="nl-BE" sz="1200" b="1" i="1"/>
                      <a:t>r</a:t>
                    </a:r>
                    <a:r>
                      <a:rPr lang="nl-BE" altLang="nl-BE" sz="1200" b="1"/>
                      <a:t> .  R</a:t>
                    </a:r>
                    <a:endParaRPr lang="nl-NL" altLang="nl-BE" sz="1200" b="1"/>
                  </a:p>
                </p:txBody>
              </p:sp>
            </p:grpSp>
            <p:grpSp>
              <p:nvGrpSpPr>
                <p:cNvPr id="106" name="Group 35"/>
                <p:cNvGrpSpPr>
                  <a:grpSpLocks/>
                </p:cNvGrpSpPr>
                <p:nvPr/>
              </p:nvGrpSpPr>
              <p:grpSpPr bwMode="auto">
                <a:xfrm>
                  <a:off x="4694" y="2625"/>
                  <a:ext cx="408" cy="442"/>
                  <a:chOff x="4740" y="2625"/>
                  <a:chExt cx="408" cy="442"/>
                </a:xfrm>
              </p:grpSpPr>
              <p:grpSp>
                <p:nvGrpSpPr>
                  <p:cNvPr id="107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4740" y="2659"/>
                    <a:ext cx="318" cy="363"/>
                    <a:chOff x="4740" y="2659"/>
                    <a:chExt cx="318" cy="363"/>
                  </a:xfrm>
                </p:grpSpPr>
                <p:sp>
                  <p:nvSpPr>
                    <p:cNvPr id="109" name="Rectangle 11"/>
                    <p:cNvSpPr>
                      <a:spLocks noChangeArrowheads="1"/>
                    </p:cNvSpPr>
                    <p:nvPr/>
                  </p:nvSpPr>
                  <p:spPr bwMode="auto">
                    <a:xfrm rot="5400000">
                      <a:off x="4683" y="2761"/>
                      <a:ext cx="363" cy="159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nl-BE" altLang="nl-BE" sz="1800"/>
                    </a:p>
                  </p:txBody>
                </p:sp>
                <p:sp>
                  <p:nvSpPr>
                    <p:cNvPr id="110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40" y="2750"/>
                      <a:ext cx="31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  <a:buFontTx/>
                        <a:buNone/>
                      </a:pPr>
                      <a:r>
                        <a:rPr lang="nl-BE" altLang="nl-BE" sz="1800" b="1"/>
                        <a:t>p</a:t>
                      </a:r>
                      <a:r>
                        <a:rPr lang="nl-BE" altLang="nl-BE" sz="1800" b="1" baseline="-25000"/>
                        <a:t>y</a:t>
                      </a:r>
                      <a:endParaRPr lang="nl-NL" altLang="nl-BE" sz="1800" b="1" baseline="-25000"/>
                    </a:p>
                  </p:txBody>
                </p:sp>
              </p:grpSp>
              <p:sp>
                <p:nvSpPr>
                  <p:cNvPr id="108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22" y="2625"/>
                    <a:ext cx="226" cy="4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000" b="1"/>
                      <a:t>1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000" b="1" i="1"/>
                      <a:t>r</a:t>
                    </a:r>
                  </a:p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nl-BE" altLang="nl-BE" sz="1000" b="1" i="1"/>
                      <a:t>R</a:t>
                    </a:r>
                    <a:endParaRPr lang="nl-NL" altLang="nl-BE" sz="1000" b="1" i="1"/>
                  </a:p>
                </p:txBody>
              </p:sp>
            </p:grpSp>
          </p:grpSp>
          <p:sp>
            <p:nvSpPr>
              <p:cNvPr id="101" name="Rectangle 41"/>
              <p:cNvSpPr>
                <a:spLocks noChangeArrowheads="1"/>
              </p:cNvSpPr>
              <p:nvPr/>
            </p:nvSpPr>
            <p:spPr bwMode="auto">
              <a:xfrm>
                <a:off x="5940425" y="2492375"/>
                <a:ext cx="3168650" cy="33131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BE" altLang="nl-BE" sz="1800"/>
              </a:p>
            </p:txBody>
          </p:sp>
          <p:sp>
            <p:nvSpPr>
              <p:cNvPr id="102" name="Rectangle 42"/>
              <p:cNvSpPr>
                <a:spLocks noChangeArrowheads="1"/>
              </p:cNvSpPr>
              <p:nvPr/>
            </p:nvSpPr>
            <p:spPr bwMode="auto">
              <a:xfrm>
                <a:off x="71438" y="2492375"/>
                <a:ext cx="5795962" cy="331311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nl-BE" altLang="nl-BE" sz="1800"/>
              </a:p>
            </p:txBody>
          </p:sp>
        </p:grpSp>
      </p:grpSp>
      <p:grpSp>
        <p:nvGrpSpPr>
          <p:cNvPr id="144" name="Groep 143"/>
          <p:cNvGrpSpPr/>
          <p:nvPr/>
        </p:nvGrpSpPr>
        <p:grpSpPr>
          <a:xfrm>
            <a:off x="10506706" y="3197227"/>
            <a:ext cx="988380" cy="2852736"/>
            <a:chOff x="6177594" y="3860802"/>
            <a:chExt cx="988380" cy="2852736"/>
          </a:xfrm>
        </p:grpSpPr>
        <p:sp>
          <p:nvSpPr>
            <p:cNvPr id="139" name="Text Box 50"/>
            <p:cNvSpPr txBox="1">
              <a:spLocks noChangeArrowheads="1"/>
            </p:cNvSpPr>
            <p:nvPr/>
          </p:nvSpPr>
          <p:spPr bwMode="auto">
            <a:xfrm>
              <a:off x="6489700" y="3967163"/>
              <a:ext cx="309563" cy="247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i="1" dirty="0"/>
                <a:t>w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i="1" dirty="0"/>
                <a:t>w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w</a:t>
              </a:r>
              <a:endParaRPr lang="nl-NL" altLang="nl-BE" sz="1200" b="1" dirty="0"/>
            </a:p>
          </p:txBody>
        </p:sp>
        <p:sp>
          <p:nvSpPr>
            <p:cNvPr id="140" name="Text Box 49"/>
            <p:cNvSpPr txBox="1">
              <a:spLocks noChangeArrowheads="1"/>
            </p:cNvSpPr>
            <p:nvPr/>
          </p:nvSpPr>
          <p:spPr bwMode="auto">
            <a:xfrm>
              <a:off x="6251575" y="3967163"/>
              <a:ext cx="309563" cy="247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w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w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w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w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  <a:endParaRPr lang="nl-NL" altLang="nl-BE" sz="1200" b="1" dirty="0"/>
            </a:p>
          </p:txBody>
        </p:sp>
        <p:sp>
          <p:nvSpPr>
            <p:cNvPr id="141" name="Text Box 51"/>
            <p:cNvSpPr txBox="1">
              <a:spLocks noChangeArrowheads="1"/>
            </p:cNvSpPr>
            <p:nvPr/>
          </p:nvSpPr>
          <p:spPr bwMode="auto">
            <a:xfrm>
              <a:off x="6684963" y="3967163"/>
              <a:ext cx="309563" cy="274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w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w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200" b="1" dirty="0"/>
                <a:t>0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nl-NL" altLang="nl-BE" sz="1200" b="1" dirty="0"/>
            </a:p>
          </p:txBody>
        </p:sp>
        <p:sp>
          <p:nvSpPr>
            <p:cNvPr id="142" name="Text Box 63"/>
            <p:cNvSpPr txBox="1">
              <a:spLocks noChangeArrowheads="1"/>
            </p:cNvSpPr>
            <p:nvPr/>
          </p:nvSpPr>
          <p:spPr bwMode="auto">
            <a:xfrm rot="5400000">
              <a:off x="5675312" y="5106989"/>
              <a:ext cx="27368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000" b="1"/>
                <a:t>1  .  .  .  .  .  .  .  .  .  .  .  .  .  .  .  .  .  .  .  .  .  .  </a:t>
              </a:r>
              <a:r>
                <a:rPr lang="nl-BE" altLang="nl-BE" sz="1000" b="1" i="1"/>
                <a:t>J</a:t>
              </a:r>
              <a:endParaRPr lang="nl-NL" altLang="nl-BE" sz="1000" b="1" i="1"/>
            </a:p>
          </p:txBody>
        </p:sp>
        <p:sp>
          <p:nvSpPr>
            <p:cNvPr id="143" name="Text Box 67"/>
            <p:cNvSpPr txBox="1">
              <a:spLocks noChangeArrowheads="1"/>
            </p:cNvSpPr>
            <p:nvPr/>
          </p:nvSpPr>
          <p:spPr bwMode="auto">
            <a:xfrm>
              <a:off x="6177594" y="6417307"/>
              <a:ext cx="9366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nl-BE" altLang="nl-BE" sz="1000" dirty="0"/>
                <a:t>1 . . . . . . </a:t>
              </a:r>
              <a:r>
                <a:rPr lang="nl-BE" altLang="nl-BE" sz="1000" i="1" dirty="0"/>
                <a:t>R</a:t>
              </a:r>
              <a:endParaRPr lang="nl-NL" altLang="nl-BE" sz="1000" i="1" dirty="0"/>
            </a:p>
          </p:txBody>
        </p:sp>
      </p:grpSp>
      <p:sp>
        <p:nvSpPr>
          <p:cNvPr id="146" name="Tekstvak 145"/>
          <p:cNvSpPr txBox="1"/>
          <p:nvPr/>
        </p:nvSpPr>
        <p:spPr>
          <a:xfrm>
            <a:off x="10337702" y="2798647"/>
            <a:ext cx="133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solidFill>
                  <a:srgbClr val="FE8602"/>
                </a:solidFill>
              </a:rPr>
              <a:t>W</a:t>
            </a:r>
            <a:r>
              <a:rPr lang="nl-BE" sz="2400" dirty="0" smtClean="0"/>
              <a:t> </a:t>
            </a:r>
            <a:r>
              <a:rPr lang="nl-BE" sz="2400" dirty="0" err="1" smtClean="0"/>
              <a:t>sparse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083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5774627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Systems </a:t>
            </a:r>
            <a:r>
              <a:rPr lang="nl-BE" dirty="0" err="1" smtClean="0"/>
              <a:t>vaccinology</a:t>
            </a:r>
            <a:r>
              <a:rPr lang="nl-BE" dirty="0" smtClean="0"/>
              <a:t> </a:t>
            </a:r>
            <a:r>
              <a:rPr lang="nl-BE" dirty="0" err="1" smtClean="0"/>
              <a:t>example</a:t>
            </a:r>
            <a:r>
              <a:rPr lang="nl-BE" dirty="0" smtClean="0"/>
              <a:t>: </a:t>
            </a:r>
            <a:r>
              <a:rPr lang="nl-BE" dirty="0" err="1" smtClean="0"/>
              <a:t>Comparison</a:t>
            </a:r>
            <a:r>
              <a:rPr lang="nl-BE" dirty="0" smtClean="0"/>
              <a:t> of </a:t>
            </a:r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sparse</a:t>
            </a:r>
            <a:r>
              <a:rPr lang="nl-BE" dirty="0" smtClean="0"/>
              <a:t> PLS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47</a:t>
            </a:fld>
            <a:endParaRPr lang="nl-BE"/>
          </a:p>
        </p:txBody>
      </p:sp>
      <p:pic>
        <p:nvPicPr>
          <p:cNvPr id="6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6" t="38479" r="34785" b="46864"/>
          <a:stretch/>
        </p:blipFill>
        <p:spPr bwMode="auto">
          <a:xfrm>
            <a:off x="256062" y="1505645"/>
            <a:ext cx="11679876" cy="299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vak 1"/>
              <p:cNvSpPr txBox="1"/>
              <p:nvPr/>
            </p:nvSpPr>
            <p:spPr>
              <a:xfrm>
                <a:off x="730370" y="4978533"/>
                <a:ext cx="107312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b="0" dirty="0" err="1" smtClean="0"/>
                  <a:t>Compare</a:t>
                </a:r>
                <a:r>
                  <a:rPr lang="nl-BE" sz="2400" b="0" dirty="0" smtClean="0"/>
                  <a:t> </a:t>
                </a:r>
                <a:r>
                  <a:rPr lang="nl-BE" sz="2400" b="0" dirty="0" err="1" smtClean="0"/>
                  <a:t>with</a:t>
                </a:r>
                <a:r>
                  <a:rPr lang="nl-BE" sz="2400" b="0" dirty="0" smtClean="0"/>
                  <a:t>     </a:t>
                </a:r>
                <a14:m>
                  <m:oMath xmlns:m="http://schemas.openxmlformats.org/officeDocument/2006/math"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nl-BE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nl-BE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l-BE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2007</m:t>
                            </m:r>
                          </m:sub>
                        </m:sSub>
                        <m:r>
                          <a:rPr lang="nl-BE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nl-BE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BE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2400" b="0" i="1" smtClean="0">
                                <a:latin typeface="Cambria Math" panose="02040503050406030204" pitchFamily="18" charset="0"/>
                              </a:rPr>
                              <m:t>2007</m:t>
                            </m:r>
                          </m:sub>
                        </m:sSub>
                      </m:e>
                    </m:d>
                    <m:r>
                      <a:rPr lang="nl-BE" sz="2400" b="0" i="1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2400" dirty="0"/>
                  <a:t> = </a:t>
                </a:r>
                <a:r>
                  <a:rPr lang="en-US" sz="2400" dirty="0">
                    <a:solidFill>
                      <a:srgbClr val="FF0000"/>
                    </a:solidFill>
                  </a:rPr>
                  <a:t>0,06</a:t>
                </a:r>
                <a:r>
                  <a:rPr lang="en-US" sz="2400" dirty="0" smtClean="0"/>
                  <a:t>    for elastic net</a:t>
                </a:r>
              </a:p>
              <a:p>
                <a:r>
                  <a:rPr lang="en-US" sz="2400" dirty="0" smtClean="0"/>
                  <a:t>(200 non-zero regression weights, tuned with CV using </a:t>
                </a:r>
                <a:r>
                  <a:rPr lang="en-US" sz="2400" dirty="0" err="1" smtClean="0"/>
                  <a:t>glmnet</a:t>
                </a:r>
                <a:r>
                  <a:rPr lang="en-US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2" name="Tekstvak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370" y="4978533"/>
                <a:ext cx="1073125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0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6420751"/>
            <a:ext cx="4374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28931D"/>
                </a:solidFill>
              </a:rPr>
              <a:t>Van Deun, Crompvoets, &amp; Ceulemans (2018)</a:t>
            </a:r>
            <a:endParaRPr lang="en-US" dirty="0">
              <a:solidFill>
                <a:srgbClr val="2893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13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29768"/>
            <a:ext cx="10515600" cy="5751576"/>
          </a:xfrm>
        </p:spPr>
        <p:txBody>
          <a:bodyPr>
            <a:normAutofit/>
          </a:bodyPr>
          <a:lstStyle/>
          <a:p>
            <a:r>
              <a:rPr lang="nl-BE" dirty="0" err="1" smtClean="0"/>
              <a:t>SPCovR</a:t>
            </a:r>
            <a:r>
              <a:rPr lang="nl-BE" dirty="0" smtClean="0"/>
              <a:t>: </a:t>
            </a:r>
            <a:r>
              <a:rPr lang="nl-BE" dirty="0" err="1" smtClean="0"/>
              <a:t>Biological</a:t>
            </a:r>
            <a:r>
              <a:rPr lang="nl-BE" dirty="0" smtClean="0"/>
              <a:t> content of </a:t>
            </a:r>
            <a:r>
              <a:rPr lang="nl-BE" dirty="0" err="1" smtClean="0"/>
              <a:t>selected</a:t>
            </a:r>
            <a:r>
              <a:rPr lang="nl-BE" dirty="0" smtClean="0"/>
              <a:t> </a:t>
            </a:r>
            <a:r>
              <a:rPr lang="nl-BE" dirty="0" err="1" smtClean="0"/>
              <a:t>transcripts</a:t>
            </a:r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Sparse</a:t>
            </a:r>
            <a:r>
              <a:rPr lang="nl-BE" dirty="0" smtClean="0"/>
              <a:t> PLS: no (significant) </a:t>
            </a:r>
            <a:r>
              <a:rPr lang="nl-BE" dirty="0" err="1" smtClean="0"/>
              <a:t>terms</a:t>
            </a:r>
            <a:r>
              <a:rPr lang="nl-BE" dirty="0" smtClean="0"/>
              <a:t> found</a:t>
            </a:r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48</a:t>
            </a:fld>
            <a:endParaRPr lang="nl-BE"/>
          </a:p>
        </p:txBody>
      </p:sp>
      <p:grpSp>
        <p:nvGrpSpPr>
          <p:cNvPr id="14" name="Groep 13"/>
          <p:cNvGrpSpPr/>
          <p:nvPr/>
        </p:nvGrpSpPr>
        <p:grpSpPr>
          <a:xfrm>
            <a:off x="1466394" y="1140444"/>
            <a:ext cx="7804392" cy="4276945"/>
            <a:chOff x="1466394" y="1140444"/>
            <a:chExt cx="7804392" cy="4276945"/>
          </a:xfrm>
        </p:grpSpPr>
        <p:grpSp>
          <p:nvGrpSpPr>
            <p:cNvPr id="11" name="Groep 10"/>
            <p:cNvGrpSpPr/>
            <p:nvPr/>
          </p:nvGrpSpPr>
          <p:grpSpPr>
            <a:xfrm>
              <a:off x="1794293" y="1140444"/>
              <a:ext cx="7476493" cy="4276945"/>
              <a:chOff x="1794293" y="1140444"/>
              <a:chExt cx="7476493" cy="4276945"/>
            </a:xfrm>
          </p:grpSpPr>
          <p:pic>
            <p:nvPicPr>
              <p:cNvPr id="2" name="Afbeelding 1"/>
              <p:cNvPicPr>
                <a:picLocks noChangeAspect="1"/>
              </p:cNvPicPr>
              <p:nvPr/>
            </p:nvPicPr>
            <p:blipFill rotWithShape="1">
              <a:blip r:embed="rId2"/>
              <a:srcRect l="25118" t="21132" r="26273" b="29434"/>
              <a:stretch/>
            </p:blipFill>
            <p:spPr>
              <a:xfrm>
                <a:off x="1794293" y="1140444"/>
                <a:ext cx="7476493" cy="4276945"/>
              </a:xfrm>
              <a:prstGeom prst="rect">
                <a:avLst/>
              </a:prstGeom>
            </p:spPr>
          </p:pic>
          <p:cxnSp>
            <p:nvCxnSpPr>
              <p:cNvPr id="8" name="Rechte verbindingslijn 7"/>
              <p:cNvCxnSpPr/>
              <p:nvPr/>
            </p:nvCxnSpPr>
            <p:spPr>
              <a:xfrm flipV="1">
                <a:off x="1949570" y="3781425"/>
                <a:ext cx="7156330" cy="5571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kstvak 11"/>
            <p:cNvSpPr txBox="1"/>
            <p:nvPr/>
          </p:nvSpPr>
          <p:spPr>
            <a:xfrm rot="16200000">
              <a:off x="1352550" y="2686050"/>
              <a:ext cx="597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PC1</a:t>
              </a:r>
              <a:endParaRPr lang="en-US" dirty="0"/>
            </a:p>
          </p:txBody>
        </p:sp>
        <p:sp>
          <p:nvSpPr>
            <p:cNvPr id="13" name="Tekstvak 12"/>
            <p:cNvSpPr txBox="1"/>
            <p:nvPr/>
          </p:nvSpPr>
          <p:spPr>
            <a:xfrm rot="16200000">
              <a:off x="1352550" y="4305300"/>
              <a:ext cx="597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dirty="0" smtClean="0"/>
                <a:t>PC2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60898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2705989"/>
            <a:ext cx="11782425" cy="1325563"/>
          </a:xfrm>
        </p:spPr>
        <p:txBody>
          <a:bodyPr>
            <a:normAutofit/>
          </a:bodyPr>
          <a:lstStyle/>
          <a:p>
            <a:pPr algn="ctr"/>
            <a:r>
              <a:rPr lang="nl-BE" sz="6000" b="1" dirty="0" smtClean="0">
                <a:solidFill>
                  <a:srgbClr val="FFC000"/>
                </a:solidFill>
              </a:rPr>
              <a:t>DISCUSSION</a:t>
            </a:r>
            <a:endParaRPr lang="nl-BE" sz="6000" b="1" dirty="0">
              <a:solidFill>
                <a:srgbClr val="FFC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795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Big Data in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smtClean="0"/>
              <a:t>Sciences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Everything</a:t>
            </a:r>
            <a:r>
              <a:rPr lang="nl-BE" dirty="0" smtClean="0"/>
              <a:t> is </a:t>
            </a:r>
            <a:r>
              <a:rPr lang="nl-BE" dirty="0" err="1" smtClean="0"/>
              <a:t>measured</a:t>
            </a:r>
            <a:endParaRPr lang="nl-BE" dirty="0" smtClean="0"/>
          </a:p>
          <a:p>
            <a:pPr lvl="1"/>
            <a:r>
              <a:rPr lang="nl-BE" dirty="0" err="1" smtClean="0"/>
              <a:t>What</a:t>
            </a:r>
            <a:r>
              <a:rPr lang="nl-BE" dirty="0" smtClean="0"/>
              <a:t> we </a:t>
            </a:r>
            <a:r>
              <a:rPr lang="nl-BE" dirty="0" err="1" smtClean="0"/>
              <a:t>think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do: </a:t>
            </a:r>
            <a:r>
              <a:rPr lang="nl-BE" dirty="0" err="1" smtClean="0"/>
              <a:t>Social</a:t>
            </a:r>
            <a:r>
              <a:rPr lang="nl-BE" dirty="0" smtClean="0"/>
              <a:t> media, Web </a:t>
            </a:r>
            <a:r>
              <a:rPr lang="nl-BE" dirty="0" err="1" smtClean="0"/>
              <a:t>browsing</a:t>
            </a:r>
            <a:r>
              <a:rPr lang="nl-BE" dirty="0" smtClean="0"/>
              <a:t> </a:t>
            </a:r>
            <a:r>
              <a:rPr lang="nl-BE" dirty="0" err="1" smtClean="0"/>
              <a:t>behavior</a:t>
            </a:r>
            <a:endParaRPr lang="nl-BE" dirty="0" smtClean="0"/>
          </a:p>
          <a:p>
            <a:pPr lvl="1"/>
            <a:r>
              <a:rPr lang="nl-BE" dirty="0" err="1" smtClean="0"/>
              <a:t>Where</a:t>
            </a:r>
            <a:r>
              <a:rPr lang="nl-BE" dirty="0" smtClean="0"/>
              <a:t> we are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whom</a:t>
            </a:r>
            <a:r>
              <a:rPr lang="nl-BE" dirty="0" smtClean="0"/>
              <a:t>: Wearables, </a:t>
            </a:r>
            <a:r>
              <a:rPr lang="nl-BE" dirty="0" err="1" smtClean="0"/>
              <a:t>cameras</a:t>
            </a:r>
            <a:endParaRPr lang="nl-BE" dirty="0" smtClean="0"/>
          </a:p>
          <a:p>
            <a:pPr lvl="1"/>
            <a:r>
              <a:rPr lang="nl-BE" dirty="0" smtClean="0"/>
              <a:t>At a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detailed</a:t>
            </a:r>
            <a:r>
              <a:rPr lang="nl-BE" dirty="0" smtClean="0"/>
              <a:t> level: DNA, neuron, </a:t>
            </a:r>
            <a:r>
              <a:rPr lang="nl-BE" dirty="0" err="1" smtClean="0"/>
              <a:t>experience</a:t>
            </a:r>
            <a:r>
              <a:rPr lang="nl-BE" dirty="0" smtClean="0"/>
              <a:t> sampling</a:t>
            </a:r>
            <a:endParaRPr lang="nl-BE" dirty="0"/>
          </a:p>
          <a:p>
            <a:r>
              <a:rPr lang="nl-BE" dirty="0" smtClean="0"/>
              <a:t>Data are shared</a:t>
            </a:r>
          </a:p>
          <a:p>
            <a:pPr lvl="1"/>
            <a:r>
              <a:rPr lang="nl-BE" dirty="0" smtClean="0"/>
              <a:t>Open data: in </a:t>
            </a:r>
            <a:r>
              <a:rPr lang="nl-BE" dirty="0" err="1" smtClean="0"/>
              <a:t>science</a:t>
            </a:r>
            <a:r>
              <a:rPr lang="nl-BE" dirty="0" smtClean="0"/>
              <a:t>, </a:t>
            </a:r>
            <a:r>
              <a:rPr lang="nl-BE" dirty="0" err="1" smtClean="0"/>
              <a:t>governments</a:t>
            </a:r>
            <a:r>
              <a:rPr lang="nl-BE" dirty="0" smtClean="0"/>
              <a:t> (open </a:t>
            </a:r>
            <a:r>
              <a:rPr lang="nl-BE" dirty="0" err="1" smtClean="0"/>
              <a:t>government</a:t>
            </a:r>
            <a:r>
              <a:rPr lang="nl-BE" dirty="0" smtClean="0"/>
              <a:t> data)</a:t>
            </a:r>
          </a:p>
          <a:p>
            <a:r>
              <a:rPr lang="nl-BE" dirty="0" smtClean="0"/>
              <a:t>Data are </a:t>
            </a:r>
            <a:r>
              <a:rPr lang="nl-BE" dirty="0" err="1" smtClean="0"/>
              <a:t>linked</a:t>
            </a:r>
            <a:endParaRPr lang="nl-BE" dirty="0" smtClean="0"/>
          </a:p>
          <a:p>
            <a:pPr lvl="1"/>
            <a:r>
              <a:rPr lang="nl-BE" dirty="0" err="1" smtClean="0"/>
              <a:t>Government</a:t>
            </a:r>
            <a:endParaRPr lang="nl-BE" dirty="0" smtClean="0"/>
          </a:p>
          <a:p>
            <a:pPr lvl="1"/>
            <a:r>
              <a:rPr lang="nl-BE" dirty="0" err="1" smtClean="0"/>
              <a:t>Science</a:t>
            </a:r>
            <a:r>
              <a:rPr lang="nl-BE" dirty="0" smtClean="0"/>
              <a:t>: </a:t>
            </a:r>
            <a:r>
              <a:rPr lang="nl-BE" dirty="0" err="1" smtClean="0"/>
              <a:t>multi-disciplinary</a:t>
            </a:r>
            <a:endParaRPr lang="nl-BE" dirty="0" smtClean="0"/>
          </a:p>
          <a:p>
            <a:pPr lvl="1"/>
            <a:r>
              <a:rPr lang="nl-BE" dirty="0" err="1" smtClean="0"/>
              <a:t>Linked</a:t>
            </a:r>
            <a:r>
              <a:rPr lang="nl-BE" dirty="0" smtClean="0"/>
              <a:t> Data web-</a:t>
            </a:r>
            <a:r>
              <a:rPr lang="nl-BE" dirty="0" err="1" smtClean="0"/>
              <a:t>architecture</a:t>
            </a:r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BMS Aned - Data Science, Utrecht, 2019</a:t>
            </a:r>
            <a:endParaRPr lang="nl-BE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239724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402336"/>
            <a:ext cx="10944225" cy="5774627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We </a:t>
            </a:r>
            <a:r>
              <a:rPr lang="nl-BE" dirty="0" err="1" smtClean="0"/>
              <a:t>presented</a:t>
            </a:r>
            <a:r>
              <a:rPr lang="nl-BE" dirty="0" smtClean="0"/>
              <a:t> a </a:t>
            </a:r>
            <a:r>
              <a:rPr lang="nl-BE" dirty="0" err="1" smtClean="0"/>
              <a:t>method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finding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linked</a:t>
            </a:r>
            <a:r>
              <a:rPr lang="nl-BE" dirty="0" smtClean="0"/>
              <a:t> variables in traditional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novel</a:t>
            </a:r>
            <a:r>
              <a:rPr lang="nl-BE" dirty="0" smtClean="0"/>
              <a:t> (Big) data</a:t>
            </a:r>
          </a:p>
          <a:p>
            <a:endParaRPr lang="nl-BE" dirty="0"/>
          </a:p>
          <a:p>
            <a:r>
              <a:rPr lang="nl-BE" dirty="0" smtClean="0"/>
              <a:t>The </a:t>
            </a:r>
            <a:r>
              <a:rPr lang="nl-BE" dirty="0" err="1" smtClean="0"/>
              <a:t>method</a:t>
            </a:r>
            <a:r>
              <a:rPr lang="nl-BE" dirty="0" smtClean="0"/>
              <a:t> is a </a:t>
            </a:r>
            <a:r>
              <a:rPr lang="nl-BE" dirty="0" err="1" smtClean="0"/>
              <a:t>generalization</a:t>
            </a:r>
            <a:r>
              <a:rPr lang="nl-BE" dirty="0" smtClean="0"/>
              <a:t> of </a:t>
            </a:r>
            <a:r>
              <a:rPr lang="nl-BE" dirty="0" err="1" smtClean="0"/>
              <a:t>sparse</a:t>
            </a:r>
            <a:r>
              <a:rPr lang="nl-BE" dirty="0" smtClean="0"/>
              <a:t> PCA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multiblock</a:t>
            </a:r>
            <a:r>
              <a:rPr lang="nl-BE" dirty="0" smtClean="0"/>
              <a:t> case</a:t>
            </a:r>
          </a:p>
          <a:p>
            <a:endParaRPr lang="nl-BE" dirty="0"/>
          </a:p>
          <a:p>
            <a:pPr lvl="1"/>
            <a:r>
              <a:rPr lang="nl-BE" dirty="0" err="1" smtClean="0"/>
              <a:t>Sparsity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imposed</a:t>
            </a:r>
            <a:r>
              <a:rPr lang="nl-BE" dirty="0" smtClean="0"/>
              <a:t> accounting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block </a:t>
            </a:r>
            <a:r>
              <a:rPr lang="nl-BE" dirty="0" err="1" smtClean="0"/>
              <a:t>structure</a:t>
            </a:r>
            <a:endParaRPr lang="nl-BE" dirty="0" smtClean="0"/>
          </a:p>
          <a:p>
            <a:pPr lvl="1"/>
            <a:endParaRPr lang="nl-BE" dirty="0" smtClean="0"/>
          </a:p>
          <a:p>
            <a:pPr lvl="1"/>
            <a:r>
              <a:rPr lang="nl-BE" dirty="0" err="1" smtClean="0"/>
              <a:t>Sparsity</a:t>
            </a:r>
            <a:r>
              <a:rPr lang="nl-BE" dirty="0" smtClean="0"/>
              <a:t> </a:t>
            </a:r>
            <a:r>
              <a:rPr lang="nl-BE" dirty="0" err="1" smtClean="0"/>
              <a:t>can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imposed</a:t>
            </a:r>
            <a:r>
              <a:rPr lang="nl-BE" dirty="0" smtClean="0"/>
              <a:t> </a:t>
            </a:r>
            <a:r>
              <a:rPr lang="nl-BE" dirty="0" err="1" smtClean="0"/>
              <a:t>either</a:t>
            </a:r>
            <a:r>
              <a:rPr lang="nl-BE" dirty="0" smtClean="0"/>
              <a:t> on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weights</a:t>
            </a:r>
            <a:r>
              <a:rPr lang="nl-BE" dirty="0" smtClean="0"/>
              <a:t> or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loadings</a:t>
            </a:r>
            <a:endParaRPr lang="nl-BE" dirty="0" smtClean="0"/>
          </a:p>
          <a:p>
            <a:pPr lvl="1"/>
            <a:endParaRPr lang="nl-BE" dirty="0"/>
          </a:p>
          <a:p>
            <a:pPr lvl="1"/>
            <a:r>
              <a:rPr lang="nl-BE" dirty="0" err="1" smtClean="0"/>
              <a:t>Several</a:t>
            </a:r>
            <a:r>
              <a:rPr lang="nl-BE" dirty="0" smtClean="0"/>
              <a:t> (</a:t>
            </a:r>
            <a:r>
              <a:rPr lang="nl-BE" dirty="0" err="1" smtClean="0"/>
              <a:t>combinations</a:t>
            </a:r>
            <a:r>
              <a:rPr lang="nl-BE" dirty="0"/>
              <a:t> </a:t>
            </a:r>
            <a:r>
              <a:rPr lang="nl-BE" dirty="0" smtClean="0"/>
              <a:t>of) </a:t>
            </a:r>
            <a:r>
              <a:rPr lang="nl-BE" dirty="0" err="1" smtClean="0"/>
              <a:t>penalties</a:t>
            </a:r>
            <a:r>
              <a:rPr lang="nl-BE" dirty="0" smtClean="0"/>
              <a:t> </a:t>
            </a:r>
            <a:r>
              <a:rPr lang="nl-BE" dirty="0" err="1" smtClean="0"/>
              <a:t>possible</a:t>
            </a:r>
            <a:r>
              <a:rPr lang="nl-BE" dirty="0" smtClean="0"/>
              <a:t>: </a:t>
            </a:r>
            <a:r>
              <a:rPr lang="nl-BE" dirty="0" err="1" smtClean="0"/>
              <a:t>ridge</a:t>
            </a:r>
            <a:r>
              <a:rPr lang="nl-BE" dirty="0" smtClean="0"/>
              <a:t>, lasso, </a:t>
            </a:r>
            <a:r>
              <a:rPr lang="nl-BE" dirty="0" err="1" smtClean="0"/>
              <a:t>group</a:t>
            </a:r>
            <a:r>
              <a:rPr lang="nl-BE" dirty="0" smtClean="0"/>
              <a:t> lasso, </a:t>
            </a:r>
            <a:r>
              <a:rPr lang="nl-BE" dirty="0" err="1" smtClean="0"/>
              <a:t>elitist</a:t>
            </a:r>
            <a:r>
              <a:rPr lang="nl-BE" dirty="0" smtClean="0"/>
              <a:t> lasso</a:t>
            </a:r>
            <a:endParaRPr lang="nl-BE" dirty="0" smtClean="0"/>
          </a:p>
          <a:p>
            <a:pPr lvl="1"/>
            <a:endParaRPr lang="nl-BE" dirty="0"/>
          </a:p>
          <a:p>
            <a:pPr marL="0" indent="0">
              <a:buNone/>
            </a:pPr>
            <a:r>
              <a:rPr lang="nl-BE" dirty="0" smtClean="0"/>
              <a:t>=&gt; </a:t>
            </a:r>
            <a:r>
              <a:rPr lang="nl-BE" dirty="0" err="1" smtClean="0"/>
              <a:t>Flexible</a:t>
            </a:r>
            <a:r>
              <a:rPr lang="nl-BE" dirty="0" smtClean="0"/>
              <a:t> </a:t>
            </a:r>
            <a:r>
              <a:rPr lang="nl-BE" dirty="0" err="1" smtClean="0"/>
              <a:t>modeling</a:t>
            </a:r>
            <a:r>
              <a:rPr lang="nl-BE" dirty="0" smtClean="0"/>
              <a:t> </a:t>
            </a:r>
            <a:r>
              <a:rPr lang="nl-BE" dirty="0" err="1" smtClean="0"/>
              <a:t>framework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</a:t>
            </a:r>
            <a:r>
              <a:rPr lang="nl-BE" dirty="0" err="1" smtClean="0"/>
              <a:t>includes</a:t>
            </a:r>
            <a:r>
              <a:rPr lang="nl-BE" dirty="0" smtClean="0"/>
              <a:t> </a:t>
            </a:r>
            <a:r>
              <a:rPr lang="nl-BE" dirty="0" err="1" smtClean="0"/>
              <a:t>several</a:t>
            </a:r>
            <a:r>
              <a:rPr lang="nl-BE" dirty="0" smtClean="0"/>
              <a:t> </a:t>
            </a:r>
            <a:r>
              <a:rPr lang="nl-BE" dirty="0" err="1" smtClean="0"/>
              <a:t>known</a:t>
            </a:r>
            <a:r>
              <a:rPr lang="nl-BE" dirty="0" smtClean="0"/>
              <a:t> </a:t>
            </a:r>
            <a:r>
              <a:rPr lang="nl-BE" dirty="0" err="1" smtClean="0"/>
              <a:t>methods</a:t>
            </a:r>
            <a:r>
              <a:rPr lang="nl-BE" dirty="0" smtClean="0"/>
              <a:t> as special cases: E.g., </a:t>
            </a:r>
            <a:r>
              <a:rPr lang="nl-BE" dirty="0" smtClean="0"/>
              <a:t>SPC (Witten et al., 2011); SPCA </a:t>
            </a:r>
            <a:r>
              <a:rPr lang="nl-BE" dirty="0" smtClean="0"/>
              <a:t>(Zou et al., 2006); </a:t>
            </a:r>
            <a:r>
              <a:rPr lang="nl-BE" dirty="0" err="1" smtClean="0"/>
              <a:t>sPCA-rSVD</a:t>
            </a:r>
            <a:r>
              <a:rPr lang="nl-BE" dirty="0" smtClean="0"/>
              <a:t> (</a:t>
            </a:r>
            <a:r>
              <a:rPr lang="nl-BE" dirty="0" err="1" smtClean="0"/>
              <a:t>Shen</a:t>
            </a:r>
            <a:r>
              <a:rPr lang="nl-BE" dirty="0" smtClean="0"/>
              <a:t> &amp; </a:t>
            </a:r>
            <a:r>
              <a:rPr lang="nl-BE" dirty="0" err="1" smtClean="0"/>
              <a:t>Huang</a:t>
            </a:r>
            <a:r>
              <a:rPr lang="nl-BE" dirty="0" smtClean="0"/>
              <a:t>, 2007); SCA (</a:t>
            </a:r>
            <a:r>
              <a:rPr lang="nl-BE" dirty="0" err="1" smtClean="0"/>
              <a:t>Escofier</a:t>
            </a:r>
            <a:r>
              <a:rPr lang="nl-BE" dirty="0" smtClean="0"/>
              <a:t> &amp; </a:t>
            </a:r>
            <a:r>
              <a:rPr lang="nl-BE" dirty="0" err="1" smtClean="0"/>
              <a:t>Pagès</a:t>
            </a:r>
            <a:r>
              <a:rPr lang="nl-BE" dirty="0" smtClean="0"/>
              <a:t>, 1983); </a:t>
            </a:r>
            <a:r>
              <a:rPr lang="nl-BE" dirty="0" err="1" smtClean="0"/>
              <a:t>and</a:t>
            </a:r>
            <a:r>
              <a:rPr lang="nl-BE" dirty="0" smtClean="0"/>
              <a:t> PCA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033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759125"/>
            <a:ext cx="10515600" cy="5417838"/>
          </a:xfrm>
        </p:spPr>
        <p:txBody>
          <a:bodyPr>
            <a:normAutofit/>
          </a:bodyPr>
          <a:lstStyle/>
          <a:p>
            <a:r>
              <a:rPr lang="nl-BE" dirty="0" smtClean="0"/>
              <a:t>We </a:t>
            </a:r>
            <a:r>
              <a:rPr lang="nl-BE" dirty="0" err="1" smtClean="0"/>
              <a:t>also</a:t>
            </a:r>
            <a:r>
              <a:rPr lang="nl-BE" dirty="0" smtClean="0"/>
              <a:t> </a:t>
            </a:r>
            <a:r>
              <a:rPr lang="nl-BE" dirty="0" err="1" smtClean="0"/>
              <a:t>presented</a:t>
            </a:r>
            <a:r>
              <a:rPr lang="nl-BE" dirty="0" smtClean="0"/>
              <a:t> a </a:t>
            </a:r>
            <a:r>
              <a:rPr lang="nl-BE" dirty="0" err="1" smtClean="0"/>
              <a:t>method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simultaneous</a:t>
            </a:r>
            <a:r>
              <a:rPr lang="nl-BE" dirty="0" smtClean="0"/>
              <a:t> </a:t>
            </a:r>
            <a:r>
              <a:rPr lang="nl-BE" dirty="0" err="1" smtClean="0"/>
              <a:t>prediction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explanation</a:t>
            </a:r>
            <a:r>
              <a:rPr lang="nl-BE" dirty="0" smtClean="0"/>
              <a:t>: </a:t>
            </a:r>
          </a:p>
          <a:p>
            <a:endParaRPr lang="nl-BE" dirty="0"/>
          </a:p>
          <a:p>
            <a:pPr lvl="1"/>
            <a:r>
              <a:rPr lang="nl-BE" dirty="0" smtClean="0"/>
              <a:t>Extension of </a:t>
            </a:r>
            <a:r>
              <a:rPr lang="nl-BE" dirty="0" err="1" smtClean="0"/>
              <a:t>PCovR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high-</a:t>
            </a:r>
            <a:r>
              <a:rPr lang="nl-BE" dirty="0" err="1" smtClean="0"/>
              <a:t>dimensional</a:t>
            </a:r>
            <a:r>
              <a:rPr lang="nl-BE" dirty="0" smtClean="0"/>
              <a:t> setting</a:t>
            </a:r>
          </a:p>
          <a:p>
            <a:pPr lvl="1"/>
            <a:endParaRPr lang="nl-BE" dirty="0"/>
          </a:p>
          <a:p>
            <a:pPr lvl="1"/>
            <a:r>
              <a:rPr lang="nl-BE" dirty="0" err="1" smtClean="0"/>
              <a:t>Balances</a:t>
            </a:r>
            <a:r>
              <a:rPr lang="nl-BE" dirty="0" smtClean="0"/>
              <a:t> </a:t>
            </a:r>
            <a:r>
              <a:rPr lang="nl-BE" dirty="0" err="1" smtClean="0"/>
              <a:t>prediction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interpretation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–in a sense – presents </a:t>
            </a:r>
            <a:r>
              <a:rPr lang="nl-BE" dirty="0" err="1" smtClean="0"/>
              <a:t>the</a:t>
            </a:r>
            <a:r>
              <a:rPr lang="nl-BE" dirty="0" smtClean="0"/>
              <a:t> best of </a:t>
            </a:r>
            <a:r>
              <a:rPr lang="nl-BE" dirty="0" err="1" smtClean="0"/>
              <a:t>two</a:t>
            </a:r>
            <a:r>
              <a:rPr lang="nl-BE" dirty="0" smtClean="0"/>
              <a:t> </a:t>
            </a:r>
            <a:r>
              <a:rPr lang="nl-BE" dirty="0" err="1" smtClean="0"/>
              <a:t>worlds</a:t>
            </a:r>
            <a:r>
              <a:rPr lang="nl-BE" dirty="0" smtClean="0"/>
              <a:t> (machine </a:t>
            </a:r>
            <a:r>
              <a:rPr lang="nl-BE" dirty="0" err="1" smtClean="0"/>
              <a:t>learning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psychometrics</a:t>
            </a:r>
            <a:r>
              <a:rPr lang="nl-BE" dirty="0" smtClean="0"/>
              <a:t>)</a:t>
            </a:r>
          </a:p>
          <a:p>
            <a:pPr lvl="1"/>
            <a:endParaRPr lang="nl-BE" dirty="0"/>
          </a:p>
          <a:p>
            <a:pPr lvl="1"/>
            <a:r>
              <a:rPr lang="nl-BE" dirty="0" smtClean="0"/>
              <a:t>Gave </a:t>
            </a:r>
            <a:r>
              <a:rPr lang="nl-BE" dirty="0" err="1" smtClean="0"/>
              <a:t>promising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r>
              <a:rPr lang="nl-BE" dirty="0" smtClean="0"/>
              <a:t> on worst-case </a:t>
            </a:r>
            <a:r>
              <a:rPr lang="nl-BE" dirty="0" err="1" smtClean="0"/>
              <a:t>definion</a:t>
            </a:r>
            <a:r>
              <a:rPr lang="nl-BE" dirty="0" smtClean="0"/>
              <a:t> of Big Data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statistician</a:t>
            </a:r>
            <a:r>
              <a:rPr lang="nl-BE" dirty="0" smtClean="0"/>
              <a:t> (</a:t>
            </a:r>
            <a:r>
              <a:rPr lang="nl-BE" dirty="0" err="1" smtClean="0"/>
              <a:t>this</a:t>
            </a:r>
            <a:r>
              <a:rPr lang="nl-BE" dirty="0" smtClean="0"/>
              <a:t> is, (ultra-)high-</a:t>
            </a:r>
            <a:r>
              <a:rPr lang="nl-BE" dirty="0" err="1" smtClean="0"/>
              <a:t>dimensional</a:t>
            </a:r>
            <a:r>
              <a:rPr lang="nl-BE" dirty="0" smtClean="0"/>
              <a:t>)</a:t>
            </a:r>
          </a:p>
          <a:p>
            <a:pPr lvl="1"/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6224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576072"/>
            <a:ext cx="10515600" cy="5600891"/>
          </a:xfrm>
        </p:spPr>
        <p:txBody>
          <a:bodyPr>
            <a:normAutofit/>
          </a:bodyPr>
          <a:lstStyle/>
          <a:p>
            <a:r>
              <a:rPr lang="nl-BE" dirty="0" smtClean="0"/>
              <a:t>In </a:t>
            </a:r>
            <a:r>
              <a:rPr lang="nl-BE" dirty="0" err="1" smtClean="0"/>
              <a:t>progress</a:t>
            </a:r>
            <a:endParaRPr lang="nl-BE" dirty="0" smtClean="0"/>
          </a:p>
          <a:p>
            <a:endParaRPr lang="nl-BE" dirty="0"/>
          </a:p>
          <a:p>
            <a:pPr lvl="1"/>
            <a:r>
              <a:rPr lang="nl-BE" dirty="0" smtClean="0"/>
              <a:t>Extension of </a:t>
            </a:r>
            <a:r>
              <a:rPr lang="nl-BE" dirty="0" err="1" smtClean="0"/>
              <a:t>sparse</a:t>
            </a:r>
            <a:r>
              <a:rPr lang="nl-BE" dirty="0" smtClean="0"/>
              <a:t> </a:t>
            </a:r>
            <a:r>
              <a:rPr lang="nl-BE" dirty="0" err="1" smtClean="0"/>
              <a:t>PCovR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setting of </a:t>
            </a:r>
            <a:r>
              <a:rPr lang="nl-BE" dirty="0" err="1" smtClean="0"/>
              <a:t>multiblock</a:t>
            </a:r>
            <a:r>
              <a:rPr lang="nl-BE" dirty="0" smtClean="0"/>
              <a:t> data: </a:t>
            </a:r>
            <a:r>
              <a:rPr lang="nl-BE" dirty="0" err="1" smtClean="0"/>
              <a:t>prediction</a:t>
            </a:r>
            <a:r>
              <a:rPr lang="nl-BE" dirty="0" smtClean="0"/>
              <a:t> </a:t>
            </a:r>
            <a:r>
              <a:rPr lang="nl-BE" dirty="0" err="1" smtClean="0"/>
              <a:t>based</a:t>
            </a:r>
            <a:r>
              <a:rPr lang="nl-BE" dirty="0" smtClean="0"/>
              <a:t> on </a:t>
            </a:r>
            <a:r>
              <a:rPr lang="nl-BE" dirty="0" err="1" smtClean="0"/>
              <a:t>sparse</a:t>
            </a:r>
            <a:r>
              <a:rPr lang="nl-BE" dirty="0" smtClean="0"/>
              <a:t> common </a:t>
            </a:r>
            <a:r>
              <a:rPr lang="nl-BE" dirty="0" err="1" smtClean="0"/>
              <a:t>components</a:t>
            </a:r>
            <a:endParaRPr lang="nl-BE" dirty="0" smtClean="0"/>
          </a:p>
          <a:p>
            <a:pPr lvl="1"/>
            <a:endParaRPr lang="nl-BE" dirty="0"/>
          </a:p>
          <a:p>
            <a:pPr lvl="1"/>
            <a:r>
              <a:rPr lang="nl-BE" dirty="0" smtClean="0"/>
              <a:t>Development of more </a:t>
            </a:r>
            <a:r>
              <a:rPr lang="nl-BE" dirty="0" err="1" smtClean="0"/>
              <a:t>stable</a:t>
            </a:r>
            <a:r>
              <a:rPr lang="nl-BE" dirty="0" smtClean="0"/>
              <a:t> </a:t>
            </a:r>
            <a:r>
              <a:rPr lang="nl-BE" dirty="0" err="1" smtClean="0"/>
              <a:t>sparse</a:t>
            </a:r>
            <a:r>
              <a:rPr lang="nl-BE" dirty="0" smtClean="0"/>
              <a:t> </a:t>
            </a:r>
            <a:r>
              <a:rPr lang="nl-BE" dirty="0" err="1" smtClean="0"/>
              <a:t>weights</a:t>
            </a:r>
            <a:r>
              <a:rPr lang="nl-BE" dirty="0" smtClean="0"/>
              <a:t> approach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43787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53</a:t>
            </a:fld>
            <a:endParaRPr lang="nl-BE"/>
          </a:p>
        </p:txBody>
      </p:sp>
      <p:pic>
        <p:nvPicPr>
          <p:cNvPr id="4100" name="Picture 4" descr="Afbeeldingsresultaat voor star wars yoda still much to lear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827353"/>
            <a:ext cx="2943225" cy="41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5334000" y="3124200"/>
            <a:ext cx="4294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err="1" smtClean="0"/>
              <a:t>Much</a:t>
            </a:r>
            <a:r>
              <a:rPr lang="nl-BE" sz="2800" dirty="0" smtClean="0"/>
              <a:t> </a:t>
            </a:r>
            <a:r>
              <a:rPr lang="nl-BE" sz="2800" dirty="0" err="1" smtClean="0"/>
              <a:t>to</a:t>
            </a:r>
            <a:r>
              <a:rPr lang="nl-BE" sz="2800" dirty="0" smtClean="0"/>
              <a:t> </a:t>
            </a:r>
            <a:r>
              <a:rPr lang="nl-BE" sz="2800" dirty="0" err="1" smtClean="0"/>
              <a:t>learn</a:t>
            </a:r>
            <a:r>
              <a:rPr lang="nl-BE" sz="2800" dirty="0" smtClean="0"/>
              <a:t>, we </a:t>
            </a:r>
            <a:r>
              <a:rPr lang="nl-BE" sz="2800" dirty="0" err="1" smtClean="0"/>
              <a:t>still</a:t>
            </a:r>
            <a:r>
              <a:rPr lang="nl-BE" sz="2800" dirty="0" smtClean="0"/>
              <a:t> have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089487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kstvak 4"/>
          <p:cNvSpPr txBox="1">
            <a:spLocks noChangeArrowheads="1"/>
          </p:cNvSpPr>
          <p:nvPr/>
        </p:nvSpPr>
        <p:spPr bwMode="auto">
          <a:xfrm>
            <a:off x="4069716" y="1831023"/>
            <a:ext cx="3673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nl-BE" altLang="en-US" sz="3200" dirty="0" err="1"/>
              <a:t>Thank</a:t>
            </a:r>
            <a:r>
              <a:rPr lang="nl-BE" altLang="en-US" sz="3200" dirty="0"/>
              <a:t> </a:t>
            </a:r>
            <a:r>
              <a:rPr lang="nl-BE" altLang="en-US" sz="3200" dirty="0" err="1"/>
              <a:t>you</a:t>
            </a:r>
            <a:r>
              <a:rPr lang="nl-BE" altLang="en-US" sz="3200" dirty="0" smtClean="0"/>
              <a:t>!</a:t>
            </a:r>
          </a:p>
          <a:p>
            <a:pPr algn="ctr"/>
            <a:endParaRPr lang="nl-BE" altLang="en-US" sz="3200" dirty="0"/>
          </a:p>
          <a:p>
            <a:pPr algn="ctr"/>
            <a:r>
              <a:rPr lang="nl-BE" altLang="en-US" sz="3200" dirty="0"/>
              <a:t>&amp;</a:t>
            </a:r>
            <a:endParaRPr lang="en-US" altLang="en-US" sz="3200" dirty="0"/>
          </a:p>
        </p:txBody>
      </p:sp>
      <p:pic>
        <p:nvPicPr>
          <p:cNvPr id="25605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653" y="3662046"/>
            <a:ext cx="44196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563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655608"/>
            <a:ext cx="10515600" cy="5521355"/>
          </a:xfrm>
        </p:spPr>
        <p:txBody>
          <a:bodyPr>
            <a:normAutofit/>
          </a:bodyPr>
          <a:lstStyle/>
          <a:p>
            <a:r>
              <a:rPr lang="nl-BE" dirty="0" smtClean="0"/>
              <a:t>Software:</a:t>
            </a:r>
          </a:p>
          <a:p>
            <a:pPr lvl="1"/>
            <a:r>
              <a:rPr lang="nl-BE" dirty="0" err="1" smtClean="0"/>
              <a:t>RegularizedSCA</a:t>
            </a:r>
            <a:r>
              <a:rPr lang="nl-BE" dirty="0" smtClean="0"/>
              <a:t> package </a:t>
            </a:r>
            <a:r>
              <a:rPr lang="nl-BE" dirty="0" err="1" smtClean="0"/>
              <a:t>available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CRAN</a:t>
            </a:r>
          </a:p>
          <a:p>
            <a:pPr lvl="1"/>
            <a:endParaRPr lang="nl-BE" dirty="0" smtClean="0"/>
          </a:p>
          <a:p>
            <a:pPr lvl="1"/>
            <a:r>
              <a:rPr lang="nl-BE" dirty="0" err="1" smtClean="0"/>
              <a:t>Sparse</a:t>
            </a:r>
            <a:r>
              <a:rPr lang="nl-BE" dirty="0" smtClean="0"/>
              <a:t> </a:t>
            </a:r>
            <a:r>
              <a:rPr lang="nl-BE" dirty="0" err="1" smtClean="0"/>
              <a:t>Principal</a:t>
            </a:r>
            <a:r>
              <a:rPr lang="nl-BE" dirty="0" smtClean="0"/>
              <a:t> </a:t>
            </a:r>
            <a:r>
              <a:rPr lang="nl-BE" dirty="0" err="1" smtClean="0"/>
              <a:t>Covariates</a:t>
            </a:r>
            <a:r>
              <a:rPr lang="nl-BE" dirty="0" smtClean="0"/>
              <a:t> </a:t>
            </a:r>
            <a:r>
              <a:rPr lang="nl-BE" dirty="0" err="1" smtClean="0"/>
              <a:t>regression</a:t>
            </a:r>
            <a:r>
              <a:rPr lang="nl-BE" dirty="0" smtClean="0"/>
              <a:t> </a:t>
            </a:r>
            <a:r>
              <a:rPr lang="nl-BE" dirty="0" err="1" smtClean="0"/>
              <a:t>available</a:t>
            </a:r>
            <a:r>
              <a:rPr lang="nl-BE" dirty="0" smtClean="0"/>
              <a:t> </a:t>
            </a:r>
            <a:r>
              <a:rPr lang="nl-BE" dirty="0" err="1" smtClean="0"/>
              <a:t>from</a:t>
            </a:r>
            <a:r>
              <a:rPr lang="nl-BE" dirty="0" smtClean="0"/>
              <a:t> GitHub:</a:t>
            </a:r>
          </a:p>
          <a:p>
            <a:pPr marL="457200" lvl="1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github.com/katrijnvandeun/SPCovR</a:t>
            </a:r>
            <a:endParaRPr lang="en-US" dirty="0" smtClean="0"/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 err="1" smtClean="0"/>
              <a:t>References</a:t>
            </a:r>
            <a:r>
              <a:rPr lang="nl-BE" dirty="0" smtClean="0"/>
              <a:t>:</a:t>
            </a:r>
          </a:p>
          <a:p>
            <a:pPr lvl="1"/>
            <a:r>
              <a:rPr lang="nl-NL" sz="1800" dirty="0" smtClean="0"/>
              <a:t>de Schipper, N. &amp; Van Deun, K. (2018). </a:t>
            </a:r>
            <a:r>
              <a:rPr lang="nl-NL" sz="1800" dirty="0" err="1" smtClean="0"/>
              <a:t>Revealing</a:t>
            </a:r>
            <a:r>
              <a:rPr lang="nl-NL" sz="1800" dirty="0" smtClean="0"/>
              <a:t> </a:t>
            </a:r>
            <a:r>
              <a:rPr lang="nl-NL" sz="1800" dirty="0" err="1" smtClean="0"/>
              <a:t>the</a:t>
            </a:r>
            <a:r>
              <a:rPr lang="nl-NL" sz="1800" dirty="0" smtClean="0"/>
              <a:t> joint </a:t>
            </a:r>
            <a:r>
              <a:rPr lang="nl-NL" sz="1800" dirty="0" err="1" smtClean="0"/>
              <a:t>mechanisms</a:t>
            </a:r>
            <a:r>
              <a:rPr lang="nl-NL" sz="1800" dirty="0" smtClean="0"/>
              <a:t> in traditional data </a:t>
            </a:r>
            <a:r>
              <a:rPr lang="nl-NL" sz="1800" dirty="0" err="1" smtClean="0"/>
              <a:t>linked</a:t>
            </a:r>
            <a:r>
              <a:rPr lang="nl-NL" sz="1800" dirty="0" smtClean="0"/>
              <a:t> </a:t>
            </a:r>
            <a:r>
              <a:rPr lang="nl-NL" sz="1800" dirty="0" err="1" smtClean="0"/>
              <a:t>with</a:t>
            </a:r>
            <a:r>
              <a:rPr lang="nl-NL" sz="1800" dirty="0" smtClean="0"/>
              <a:t> Big Data. </a:t>
            </a:r>
            <a:r>
              <a:rPr lang="nl-NL" sz="1800" i="1" dirty="0" err="1" smtClean="0"/>
              <a:t>Zeitschrift</a:t>
            </a:r>
            <a:r>
              <a:rPr lang="nl-NL" sz="1800" i="1" dirty="0" smtClean="0"/>
              <a:t> </a:t>
            </a:r>
            <a:r>
              <a:rPr lang="nl-NL" sz="1800" i="1" dirty="0" err="1" smtClean="0"/>
              <a:t>fur</a:t>
            </a:r>
            <a:r>
              <a:rPr lang="nl-NL" sz="1800" i="1" dirty="0" smtClean="0"/>
              <a:t> Psychologie</a:t>
            </a:r>
            <a:r>
              <a:rPr lang="nl-NL" sz="1800" dirty="0" smtClean="0"/>
              <a:t>.</a:t>
            </a:r>
            <a:endParaRPr lang="en-US" sz="1800" dirty="0" smtClean="0"/>
          </a:p>
          <a:p>
            <a:pPr lvl="1"/>
            <a:r>
              <a:rPr lang="en-US" sz="1800" dirty="0" err="1" smtClean="0"/>
              <a:t>Gu</a:t>
            </a:r>
            <a:r>
              <a:rPr lang="en-US" sz="1800" dirty="0"/>
              <a:t>, Z., &amp; Van Deun, K. </a:t>
            </a:r>
            <a:r>
              <a:rPr lang="en-US" sz="1800" dirty="0" smtClean="0"/>
              <a:t>(2018). </a:t>
            </a:r>
            <a:r>
              <a:rPr lang="en-US" sz="1800" dirty="0" err="1"/>
              <a:t>RegularizedSCA</a:t>
            </a:r>
            <a:r>
              <a:rPr lang="en-US" sz="1800" dirty="0"/>
              <a:t>: Regularized simultaneous component based data integration. </a:t>
            </a:r>
            <a:r>
              <a:rPr lang="en-US" sz="1800" i="1" dirty="0" smtClean="0"/>
              <a:t>Multivariate Behavioral Research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en-US" sz="1800" dirty="0" err="1"/>
              <a:t>Gu</a:t>
            </a:r>
            <a:r>
              <a:rPr lang="en-US" sz="1800" dirty="0"/>
              <a:t>, Z., &amp; Van </a:t>
            </a:r>
            <a:r>
              <a:rPr lang="en-US" sz="1800" dirty="0" err="1"/>
              <a:t>Deun</a:t>
            </a:r>
            <a:r>
              <a:rPr lang="en-US" sz="1800" dirty="0"/>
              <a:t>, K. (</a:t>
            </a:r>
            <a:r>
              <a:rPr lang="en-US" sz="1800" dirty="0" smtClean="0"/>
              <a:t>2019). Variable selection in </a:t>
            </a:r>
            <a:r>
              <a:rPr lang="en-US" sz="1800" dirty="0" err="1" smtClean="0"/>
              <a:t>RegularizedSCA</a:t>
            </a:r>
            <a:r>
              <a:rPr lang="en-US" sz="1800" dirty="0" smtClean="0"/>
              <a:t>. </a:t>
            </a:r>
            <a:r>
              <a:rPr lang="en-US" sz="1800" i="1" dirty="0" smtClean="0"/>
              <a:t>U</a:t>
            </a:r>
            <a:r>
              <a:rPr lang="en-US" sz="1800" i="1" dirty="0" smtClean="0"/>
              <a:t>nder </a:t>
            </a:r>
            <a:r>
              <a:rPr lang="en-US" sz="1800" i="1" dirty="0" smtClean="0"/>
              <a:t>revision for Scientific Reports</a:t>
            </a:r>
            <a:r>
              <a:rPr lang="en-US" sz="1800" dirty="0" smtClean="0"/>
              <a:t>.</a:t>
            </a:r>
            <a:endParaRPr lang="en-US" sz="1800" dirty="0"/>
          </a:p>
          <a:p>
            <a:pPr lvl="1"/>
            <a:r>
              <a:rPr lang="en-US" sz="1800" dirty="0" smtClean="0"/>
              <a:t>Van </a:t>
            </a:r>
            <a:r>
              <a:rPr lang="en-US" sz="1800" dirty="0"/>
              <a:t>Deun, K., </a:t>
            </a:r>
            <a:r>
              <a:rPr lang="en-US" sz="1800" dirty="0" err="1"/>
              <a:t>Crompvoets</a:t>
            </a:r>
            <a:r>
              <a:rPr lang="en-US" sz="1800" dirty="0"/>
              <a:t>, E.A.V., &amp; </a:t>
            </a:r>
            <a:r>
              <a:rPr lang="en-US" sz="1800" dirty="0" err="1"/>
              <a:t>Ceulemans</a:t>
            </a:r>
            <a:r>
              <a:rPr lang="en-US" sz="1800" dirty="0"/>
              <a:t>, E. (2018). Obtaining insights from high-dimensional data: Sparse principal covariates regression. </a:t>
            </a:r>
            <a:r>
              <a:rPr lang="en-US" sz="1800" i="1" dirty="0"/>
              <a:t>BMC Bioinformatics, 19:104</a:t>
            </a:r>
            <a:r>
              <a:rPr lang="en-US" sz="1800" dirty="0"/>
              <a:t>.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779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BMS Aned - Data Science, Utrecht, 2019</a:t>
            </a:r>
            <a:endParaRPr lang="nl-BE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6</a:t>
            </a:fld>
            <a:endParaRPr lang="nl-BE" dirty="0"/>
          </a:p>
        </p:txBody>
      </p:sp>
      <p:sp>
        <p:nvSpPr>
          <p:cNvPr id="21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5138421"/>
            <a:ext cx="10515600" cy="1038541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Traditional data: Health &amp; </a:t>
            </a:r>
            <a:r>
              <a:rPr lang="nl-BE" dirty="0" err="1" smtClean="0"/>
              <a:t>Retirement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endParaRPr lang="nl-BE" dirty="0" smtClean="0"/>
          </a:p>
        </p:txBody>
      </p:sp>
      <p:grpSp>
        <p:nvGrpSpPr>
          <p:cNvPr id="8" name="Groep 7"/>
          <p:cNvGrpSpPr/>
          <p:nvPr/>
        </p:nvGrpSpPr>
        <p:grpSpPr>
          <a:xfrm>
            <a:off x="3846964" y="469246"/>
            <a:ext cx="4164349" cy="4365528"/>
            <a:chOff x="4093852" y="650398"/>
            <a:chExt cx="4164349" cy="4365528"/>
          </a:xfrm>
        </p:grpSpPr>
        <p:grpSp>
          <p:nvGrpSpPr>
            <p:cNvPr id="2" name="Groep 1"/>
            <p:cNvGrpSpPr/>
            <p:nvPr/>
          </p:nvGrpSpPr>
          <p:grpSpPr>
            <a:xfrm>
              <a:off x="4093852" y="1042164"/>
              <a:ext cx="4164349" cy="3973762"/>
              <a:chOff x="1937354" y="946276"/>
              <a:chExt cx="4164349" cy="3973762"/>
            </a:xfrm>
          </p:grpSpPr>
          <p:grpSp>
            <p:nvGrpSpPr>
              <p:cNvPr id="25" name="Groep 24"/>
              <p:cNvGrpSpPr/>
              <p:nvPr/>
            </p:nvGrpSpPr>
            <p:grpSpPr>
              <a:xfrm>
                <a:off x="1937354" y="946276"/>
                <a:ext cx="4164349" cy="3973762"/>
                <a:chOff x="2050732" y="946276"/>
                <a:chExt cx="4164349" cy="3973762"/>
              </a:xfrm>
            </p:grpSpPr>
            <p:grpSp>
              <p:nvGrpSpPr>
                <p:cNvPr id="23" name="Groep 22"/>
                <p:cNvGrpSpPr/>
                <p:nvPr/>
              </p:nvGrpSpPr>
              <p:grpSpPr>
                <a:xfrm>
                  <a:off x="2050732" y="946276"/>
                  <a:ext cx="4164349" cy="3886327"/>
                  <a:chOff x="2050732" y="946276"/>
                  <a:chExt cx="4164349" cy="3886327"/>
                </a:xfrm>
              </p:grpSpPr>
              <p:sp>
                <p:nvSpPr>
                  <p:cNvPr id="9" name="Tekstvak 8"/>
                  <p:cNvSpPr txBox="1"/>
                  <p:nvPr/>
                </p:nvSpPr>
                <p:spPr>
                  <a:xfrm rot="16200000">
                    <a:off x="945749" y="2475355"/>
                    <a:ext cx="257929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nl-BE" dirty="0" err="1" smtClean="0"/>
                      <a:t>Respondents</a:t>
                    </a:r>
                    <a:endParaRPr lang="nl-BE" dirty="0" smtClean="0"/>
                  </a:p>
                </p:txBody>
              </p:sp>
              <p:grpSp>
                <p:nvGrpSpPr>
                  <p:cNvPr id="22" name="Groep 21"/>
                  <p:cNvGrpSpPr/>
                  <p:nvPr/>
                </p:nvGrpSpPr>
                <p:grpSpPr>
                  <a:xfrm>
                    <a:off x="5771700" y="946276"/>
                    <a:ext cx="443381" cy="3886327"/>
                    <a:chOff x="5806208" y="1101544"/>
                    <a:chExt cx="443381" cy="3886327"/>
                  </a:xfrm>
                </p:grpSpPr>
                <p:sp>
                  <p:nvSpPr>
                    <p:cNvPr id="19" name="Rechthoek 18"/>
                    <p:cNvSpPr/>
                    <p:nvPr/>
                  </p:nvSpPr>
                  <p:spPr>
                    <a:xfrm>
                      <a:off x="5806208" y="1101544"/>
                      <a:ext cx="342742" cy="3886327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/>
                    </a:p>
                  </p:txBody>
                </p:sp>
                <p:sp>
                  <p:nvSpPr>
                    <p:cNvPr id="20" name="Tekstvak 19"/>
                    <p:cNvSpPr txBox="1"/>
                    <p:nvPr/>
                  </p:nvSpPr>
                  <p:spPr>
                    <a:xfrm rot="5400000">
                      <a:off x="5085998" y="2860041"/>
                      <a:ext cx="195785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nl-BE" b="1" dirty="0" smtClean="0">
                          <a:solidFill>
                            <a:schemeClr val="bg1"/>
                          </a:solidFill>
                        </a:rPr>
                        <a:t>Well </a:t>
                      </a:r>
                      <a:r>
                        <a:rPr lang="nl-BE" b="1" dirty="0" err="1" smtClean="0">
                          <a:solidFill>
                            <a:schemeClr val="bg1"/>
                          </a:solidFill>
                        </a:rPr>
                        <a:t>being</a:t>
                      </a:r>
                      <a:endParaRPr lang="nl-BE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4" name="Tekstvak 23"/>
                <p:cNvSpPr txBox="1"/>
                <p:nvPr/>
              </p:nvSpPr>
              <p:spPr>
                <a:xfrm>
                  <a:off x="2343152" y="949720"/>
                  <a:ext cx="936435" cy="39703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400" dirty="0" smtClean="0"/>
                    <a:t>1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/>
                    <a:t>.</a:t>
                  </a:r>
                  <a:endParaRPr lang="nl-BE" sz="1400" dirty="0" smtClean="0"/>
                </a:p>
                <a:p>
                  <a:pPr algn="ctr"/>
                  <a:r>
                    <a:rPr lang="nl-BE" sz="1400" dirty="0"/>
                    <a:t>.</a:t>
                  </a:r>
                  <a:endParaRPr lang="nl-BE" sz="1400" dirty="0" smtClean="0"/>
                </a:p>
                <a:p>
                  <a:pPr algn="ctr"/>
                  <a:r>
                    <a:rPr lang="nl-BE" sz="1400" dirty="0" smtClean="0"/>
                    <a:t>10 000</a:t>
                  </a:r>
                  <a:endParaRPr lang="nl-BE" sz="1400" dirty="0"/>
                </a:p>
              </p:txBody>
            </p:sp>
          </p:grpSp>
          <p:sp>
            <p:nvSpPr>
              <p:cNvPr id="27" name="Rechthoek 26"/>
              <p:cNvSpPr/>
              <p:nvPr/>
            </p:nvSpPr>
            <p:spPr>
              <a:xfrm>
                <a:off x="3085929" y="946932"/>
                <a:ext cx="2159619" cy="3885672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8" name="Tekstvak 27"/>
              <p:cNvSpPr txBox="1"/>
              <p:nvPr/>
            </p:nvSpPr>
            <p:spPr>
              <a:xfrm>
                <a:off x="3381718" y="2336856"/>
                <a:ext cx="16093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 smtClean="0"/>
                  <a:t>Questionnaire data</a:t>
                </a:r>
                <a:endParaRPr lang="nl-BE" dirty="0"/>
              </a:p>
            </p:txBody>
          </p:sp>
        </p:grpSp>
        <p:sp>
          <p:nvSpPr>
            <p:cNvPr id="32" name="Tekstvak 31"/>
            <p:cNvSpPr txBox="1"/>
            <p:nvPr/>
          </p:nvSpPr>
          <p:spPr>
            <a:xfrm>
              <a:off x="4946590" y="650398"/>
              <a:ext cx="2687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1               …              500</a:t>
              </a:r>
              <a:endParaRPr lang="nl-BE" dirty="0"/>
            </a:p>
          </p:txBody>
        </p:sp>
      </p:grpSp>
    </p:spTree>
    <p:extLst>
      <p:ext uri="{BB962C8B-B14F-4D97-AF65-F5344CB8AC3E}">
        <p14:creationId xmlns:p14="http://schemas.microsoft.com/office/powerpoint/2010/main" val="31478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smtClean="0">
                <a:solidFill>
                  <a:srgbClr val="FFC000"/>
                </a:solidFill>
              </a:rPr>
              <a:t>BMS Aned - Data Science, Utrecht, 2019</a:t>
            </a:r>
            <a:endParaRPr lang="nl-BE" b="1" dirty="0">
              <a:solidFill>
                <a:srgbClr val="FFC000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7</a:t>
            </a:fld>
            <a:endParaRPr lang="nl-BE" dirty="0"/>
          </a:p>
        </p:txBody>
      </p:sp>
      <p:sp>
        <p:nvSpPr>
          <p:cNvPr id="21" name="Tijdelijke aanduiding voor inhoud 2"/>
          <p:cNvSpPr>
            <a:spLocks noGrp="1"/>
          </p:cNvSpPr>
          <p:nvPr>
            <p:ph idx="1"/>
          </p:nvPr>
        </p:nvSpPr>
        <p:spPr>
          <a:xfrm>
            <a:off x="834290" y="3936880"/>
            <a:ext cx="10833453" cy="1908377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Health &amp; </a:t>
            </a:r>
            <a:r>
              <a:rPr lang="nl-BE" dirty="0" err="1" smtClean="0"/>
              <a:t>Retirement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r>
              <a:rPr lang="nl-BE" dirty="0" smtClean="0"/>
              <a:t>: traditional + </a:t>
            </a:r>
            <a:r>
              <a:rPr lang="nl-BE" dirty="0" err="1" smtClean="0"/>
              <a:t>novel</a:t>
            </a:r>
            <a:r>
              <a:rPr lang="nl-BE" dirty="0" smtClean="0"/>
              <a:t> type of data</a:t>
            </a:r>
          </a:p>
          <a:p>
            <a:endParaRPr lang="nl-BE" dirty="0"/>
          </a:p>
          <a:p>
            <a:pPr lvl="1"/>
            <a:r>
              <a:rPr lang="nl-BE" dirty="0" smtClean="0"/>
              <a:t>Multiple sources, </a:t>
            </a:r>
            <a:r>
              <a:rPr lang="nl-BE" b="1" dirty="0" err="1" smtClean="0"/>
              <a:t>heterogeneous</a:t>
            </a:r>
            <a:r>
              <a:rPr lang="nl-BE" dirty="0" smtClean="0"/>
              <a:t> in nature</a:t>
            </a:r>
          </a:p>
          <a:p>
            <a:pPr lvl="1"/>
            <a:r>
              <a:rPr lang="nl-BE" b="1" dirty="0" err="1" smtClean="0"/>
              <a:t>Untargeted</a:t>
            </a:r>
            <a:endParaRPr lang="nl-BE" b="1" dirty="0" smtClean="0"/>
          </a:p>
          <a:p>
            <a:pPr lvl="1"/>
            <a:r>
              <a:rPr lang="nl-BE" b="1" dirty="0" smtClean="0"/>
              <a:t>High-</a:t>
            </a:r>
            <a:r>
              <a:rPr lang="nl-BE" b="1" dirty="0" err="1" smtClean="0"/>
              <a:t>dimensional</a:t>
            </a:r>
            <a:r>
              <a:rPr lang="nl-BE" dirty="0" smtClean="0"/>
              <a:t> (</a:t>
            </a:r>
            <a:r>
              <a:rPr lang="nl-BE" i="1" dirty="0" smtClean="0"/>
              <a:t>p</a:t>
            </a:r>
            <a:r>
              <a:rPr lang="nl-BE" dirty="0" smtClean="0"/>
              <a:t>&gt;&gt;</a:t>
            </a:r>
            <a:r>
              <a:rPr lang="nl-BE" i="1" dirty="0" smtClean="0"/>
              <a:t>n</a:t>
            </a:r>
            <a:r>
              <a:rPr lang="nl-BE" dirty="0" smtClean="0"/>
              <a:t>)</a:t>
            </a:r>
            <a:endParaRPr lang="nl-BE" dirty="0"/>
          </a:p>
        </p:txBody>
      </p:sp>
      <p:grpSp>
        <p:nvGrpSpPr>
          <p:cNvPr id="3" name="Groep 2"/>
          <p:cNvGrpSpPr/>
          <p:nvPr/>
        </p:nvGrpSpPr>
        <p:grpSpPr>
          <a:xfrm>
            <a:off x="608301" y="1081021"/>
            <a:ext cx="10975398" cy="2579298"/>
            <a:chOff x="608301" y="1830722"/>
            <a:chExt cx="10975398" cy="2579298"/>
          </a:xfrm>
        </p:grpSpPr>
        <p:grpSp>
          <p:nvGrpSpPr>
            <p:cNvPr id="2" name="Groep 1"/>
            <p:cNvGrpSpPr/>
            <p:nvPr/>
          </p:nvGrpSpPr>
          <p:grpSpPr>
            <a:xfrm>
              <a:off x="608301" y="1830722"/>
              <a:ext cx="10975398" cy="2579298"/>
              <a:chOff x="608301" y="1830722"/>
              <a:chExt cx="10975398" cy="2579298"/>
            </a:xfrm>
          </p:grpSpPr>
          <p:grpSp>
            <p:nvGrpSpPr>
              <p:cNvPr id="25" name="Groep 24"/>
              <p:cNvGrpSpPr/>
              <p:nvPr/>
            </p:nvGrpSpPr>
            <p:grpSpPr>
              <a:xfrm>
                <a:off x="608301" y="1830722"/>
                <a:ext cx="10975398" cy="2579298"/>
                <a:chOff x="136323" y="1790966"/>
                <a:chExt cx="10975398" cy="2579298"/>
              </a:xfrm>
            </p:grpSpPr>
            <p:grpSp>
              <p:nvGrpSpPr>
                <p:cNvPr id="23" name="Groep 22"/>
                <p:cNvGrpSpPr/>
                <p:nvPr/>
              </p:nvGrpSpPr>
              <p:grpSpPr>
                <a:xfrm>
                  <a:off x="136323" y="1790966"/>
                  <a:ext cx="10975398" cy="2579298"/>
                  <a:chOff x="136323" y="1790966"/>
                  <a:chExt cx="10975398" cy="2579298"/>
                </a:xfrm>
              </p:grpSpPr>
              <p:grpSp>
                <p:nvGrpSpPr>
                  <p:cNvPr id="17" name="Groep 16"/>
                  <p:cNvGrpSpPr/>
                  <p:nvPr/>
                </p:nvGrpSpPr>
                <p:grpSpPr>
                  <a:xfrm>
                    <a:off x="136323" y="1790966"/>
                    <a:ext cx="10389577" cy="2579298"/>
                    <a:chOff x="438215" y="2038795"/>
                    <a:chExt cx="10389577" cy="2579298"/>
                  </a:xfrm>
                </p:grpSpPr>
                <p:sp>
                  <p:nvSpPr>
                    <p:cNvPr id="8" name="Rechthoek 7"/>
                    <p:cNvSpPr/>
                    <p:nvPr/>
                  </p:nvSpPr>
                  <p:spPr>
                    <a:xfrm>
                      <a:off x="3293740" y="2580303"/>
                      <a:ext cx="7437489" cy="1440611"/>
                    </a:xfrm>
                    <a:prstGeom prst="rect">
                      <a:avLst/>
                    </a:prstGeom>
                    <a:solidFill>
                      <a:srgbClr val="FFC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/>
                    </a:p>
                  </p:txBody>
                </p:sp>
                <p:sp>
                  <p:nvSpPr>
                    <p:cNvPr id="9" name="Tekstvak 8"/>
                    <p:cNvSpPr txBox="1"/>
                    <p:nvPr/>
                  </p:nvSpPr>
                  <p:spPr>
                    <a:xfrm rot="16200000">
                      <a:off x="-666768" y="3143778"/>
                      <a:ext cx="257929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nl-BE" dirty="0" err="1" smtClean="0"/>
                        <a:t>Respondents</a:t>
                      </a:r>
                      <a:endParaRPr lang="nl-BE" dirty="0" smtClean="0"/>
                    </a:p>
                  </p:txBody>
                </p:sp>
                <p:sp>
                  <p:nvSpPr>
                    <p:cNvPr id="10" name="Tekstvak 9"/>
                    <p:cNvSpPr txBox="1"/>
                    <p:nvPr/>
                  </p:nvSpPr>
                  <p:spPr>
                    <a:xfrm>
                      <a:off x="3149835" y="2249615"/>
                      <a:ext cx="76779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nl-BE" dirty="0" smtClean="0"/>
                        <a:t>501                                                         …                                                             50 000</a:t>
                      </a:r>
                      <a:endParaRPr lang="nl-BE" dirty="0"/>
                    </a:p>
                  </p:txBody>
                </p:sp>
                <p:sp>
                  <p:nvSpPr>
                    <p:cNvPr id="14" name="Tekstvak 13"/>
                    <p:cNvSpPr txBox="1"/>
                    <p:nvPr/>
                  </p:nvSpPr>
                  <p:spPr>
                    <a:xfrm>
                      <a:off x="5966840" y="2993632"/>
                      <a:ext cx="2091287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nl-BE" dirty="0" err="1" smtClean="0"/>
                        <a:t>Novel</a:t>
                      </a:r>
                      <a:r>
                        <a:rPr lang="nl-BE" dirty="0" smtClean="0"/>
                        <a:t> kind of data:</a:t>
                      </a:r>
                    </a:p>
                    <a:p>
                      <a:pPr algn="ctr"/>
                      <a:r>
                        <a:rPr lang="nl-BE" dirty="0" smtClean="0"/>
                        <a:t>DNA, </a:t>
                      </a:r>
                      <a:r>
                        <a:rPr lang="nl-BE" dirty="0"/>
                        <a:t>GPS, …</a:t>
                      </a:r>
                    </a:p>
                  </p:txBody>
                </p:sp>
              </p:grpSp>
              <p:grpSp>
                <p:nvGrpSpPr>
                  <p:cNvPr id="22" name="Groep 21"/>
                  <p:cNvGrpSpPr/>
                  <p:nvPr/>
                </p:nvGrpSpPr>
                <p:grpSpPr>
                  <a:xfrm>
                    <a:off x="10690121" y="2025771"/>
                    <a:ext cx="421600" cy="2039446"/>
                    <a:chOff x="10724629" y="2181039"/>
                    <a:chExt cx="421600" cy="2039446"/>
                  </a:xfrm>
                </p:grpSpPr>
                <p:sp>
                  <p:nvSpPr>
                    <p:cNvPr id="19" name="Rechthoek 18"/>
                    <p:cNvSpPr/>
                    <p:nvPr/>
                  </p:nvSpPr>
                  <p:spPr>
                    <a:xfrm>
                      <a:off x="10724629" y="2487742"/>
                      <a:ext cx="421600" cy="1440611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nl-BE"/>
                    </a:p>
                  </p:txBody>
                </p:sp>
                <p:sp>
                  <p:nvSpPr>
                    <p:cNvPr id="20" name="Tekstvak 19"/>
                    <p:cNvSpPr txBox="1"/>
                    <p:nvPr/>
                  </p:nvSpPr>
                  <p:spPr>
                    <a:xfrm rot="5400000">
                      <a:off x="9941840" y="3031485"/>
                      <a:ext cx="203944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nl-BE" sz="1600" b="1" dirty="0" smtClean="0">
                          <a:solidFill>
                            <a:schemeClr val="bg1"/>
                          </a:solidFill>
                        </a:rPr>
                        <a:t>Well </a:t>
                      </a:r>
                      <a:r>
                        <a:rPr lang="nl-BE" sz="1600" b="1" dirty="0" err="1" smtClean="0">
                          <a:solidFill>
                            <a:schemeClr val="bg1"/>
                          </a:solidFill>
                        </a:rPr>
                        <a:t>being</a:t>
                      </a:r>
                      <a:endParaRPr lang="nl-BE" sz="1600" dirty="0"/>
                    </a:p>
                  </p:txBody>
                </p:sp>
              </p:grpSp>
            </p:grpSp>
            <p:sp>
              <p:nvSpPr>
                <p:cNvPr id="24" name="Tekstvak 23"/>
                <p:cNvSpPr txBox="1"/>
                <p:nvPr/>
              </p:nvSpPr>
              <p:spPr>
                <a:xfrm>
                  <a:off x="362313" y="2268750"/>
                  <a:ext cx="569344" cy="16004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400" dirty="0" smtClean="0"/>
                    <a:t>1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 smtClean="0"/>
                    <a:t>.</a:t>
                  </a:r>
                </a:p>
                <a:p>
                  <a:pPr algn="ctr"/>
                  <a:r>
                    <a:rPr lang="nl-BE" sz="1400" dirty="0"/>
                    <a:t>.</a:t>
                  </a:r>
                  <a:endParaRPr lang="nl-BE" sz="1400" dirty="0" smtClean="0"/>
                </a:p>
                <a:p>
                  <a:pPr algn="ctr"/>
                  <a:r>
                    <a:rPr lang="nl-BE" sz="1400" dirty="0" smtClean="0"/>
                    <a:t>1000</a:t>
                  </a:r>
                  <a:endParaRPr lang="nl-BE" sz="1400" dirty="0"/>
                </a:p>
              </p:txBody>
            </p:sp>
          </p:grpSp>
          <p:sp>
            <p:nvSpPr>
              <p:cNvPr id="26" name="Rechthoek 25"/>
              <p:cNvSpPr/>
              <p:nvPr/>
            </p:nvSpPr>
            <p:spPr>
              <a:xfrm>
                <a:off x="1413261" y="2372229"/>
                <a:ext cx="2051629" cy="1440611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27" name="Tekstvak 26"/>
              <p:cNvSpPr txBox="1"/>
              <p:nvPr/>
            </p:nvSpPr>
            <p:spPr>
              <a:xfrm>
                <a:off x="1678442" y="2797205"/>
                <a:ext cx="152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dirty="0" smtClean="0"/>
                  <a:t>Questionnaire </a:t>
                </a:r>
              </a:p>
              <a:p>
                <a:pPr algn="ctr"/>
                <a:r>
                  <a:rPr lang="nl-BE" dirty="0" smtClean="0"/>
                  <a:t>data</a:t>
                </a:r>
                <a:endParaRPr lang="nl-BE" dirty="0"/>
              </a:p>
            </p:txBody>
          </p:sp>
        </p:grpSp>
        <p:sp>
          <p:nvSpPr>
            <p:cNvPr id="28" name="Tekstvak 27"/>
            <p:cNvSpPr txBox="1"/>
            <p:nvPr/>
          </p:nvSpPr>
          <p:spPr>
            <a:xfrm>
              <a:off x="1270987" y="2041543"/>
              <a:ext cx="2289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1            …             500</a:t>
              </a:r>
              <a:endParaRPr lang="nl-BE" dirty="0"/>
            </a:p>
          </p:txBody>
        </p:sp>
      </p:grpSp>
      <p:sp>
        <p:nvSpPr>
          <p:cNvPr id="6" name="Rechteraccolade 5"/>
          <p:cNvSpPr/>
          <p:nvPr/>
        </p:nvSpPr>
        <p:spPr>
          <a:xfrm>
            <a:off x="7196286" y="4941082"/>
            <a:ext cx="265176" cy="795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/>
          <p:cNvSpPr txBox="1"/>
          <p:nvPr/>
        </p:nvSpPr>
        <p:spPr>
          <a:xfrm>
            <a:off x="7525470" y="5077236"/>
            <a:ext cx="1627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Big Data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24023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1998" y="685523"/>
            <a:ext cx="6879694" cy="4351338"/>
          </a:xfrm>
        </p:spPr>
        <p:txBody>
          <a:bodyPr/>
          <a:lstStyle/>
          <a:p>
            <a:r>
              <a:rPr lang="nl-BE" dirty="0" err="1" smtClean="0"/>
              <a:t>Illustration</a:t>
            </a:r>
            <a:r>
              <a:rPr lang="nl-BE" dirty="0" smtClean="0"/>
              <a:t>: ALSPAC </a:t>
            </a:r>
            <a:r>
              <a:rPr lang="nl-BE" dirty="0" err="1" smtClean="0"/>
              <a:t>household</a:t>
            </a:r>
            <a:r>
              <a:rPr lang="nl-BE" dirty="0" smtClean="0"/>
              <a:t> panel data</a:t>
            </a:r>
          </a:p>
          <a:p>
            <a:endParaRPr lang="nl-BE" dirty="0"/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Multiple sources / </a:t>
            </a:r>
            <a:r>
              <a:rPr lang="nl-BE" dirty="0" err="1" smtClean="0"/>
              <a:t>multi</a:t>
            </a:r>
            <a:r>
              <a:rPr lang="nl-BE" dirty="0" smtClean="0"/>
              <a:t>-block (</a:t>
            </a:r>
            <a:r>
              <a:rPr lang="nl-BE" dirty="0" err="1" smtClean="0"/>
              <a:t>heterogeneous</a:t>
            </a:r>
            <a:r>
              <a:rPr lang="nl-BE" dirty="0" smtClean="0"/>
              <a:t>)</a:t>
            </a:r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High-</a:t>
            </a:r>
            <a:r>
              <a:rPr lang="nl-BE" dirty="0" err="1" smtClean="0"/>
              <a:t>dimensional</a:t>
            </a:r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8</a:t>
            </a:fld>
            <a:endParaRPr lang="nl-BE" dirty="0"/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5702295" y="2800396"/>
            <a:ext cx="5651505" cy="2896210"/>
            <a:chOff x="1609" y="1340"/>
            <a:chExt cx="2359" cy="1323"/>
          </a:xfrm>
        </p:grpSpPr>
        <p:sp>
          <p:nvSpPr>
            <p:cNvPr id="7" name="Line 31"/>
            <p:cNvSpPr>
              <a:spLocks noChangeShapeType="1"/>
            </p:cNvSpPr>
            <p:nvPr/>
          </p:nvSpPr>
          <p:spPr bwMode="auto">
            <a:xfrm>
              <a:off x="2381" y="1752"/>
              <a:ext cx="0" cy="45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nl-BE"/>
            </a:p>
          </p:txBody>
        </p:sp>
        <p:grpSp>
          <p:nvGrpSpPr>
            <p:cNvPr id="8" name="Group 47"/>
            <p:cNvGrpSpPr>
              <a:grpSpLocks/>
            </p:cNvGrpSpPr>
            <p:nvPr/>
          </p:nvGrpSpPr>
          <p:grpSpPr bwMode="auto">
            <a:xfrm>
              <a:off x="1609" y="1340"/>
              <a:ext cx="2359" cy="1323"/>
              <a:chOff x="1607" y="1930"/>
              <a:chExt cx="2359" cy="1323"/>
            </a:xfrm>
          </p:grpSpPr>
          <p:grpSp>
            <p:nvGrpSpPr>
              <p:cNvPr id="9" name="Group 30"/>
              <p:cNvGrpSpPr>
                <a:grpSpLocks/>
              </p:cNvGrpSpPr>
              <p:nvPr/>
            </p:nvGrpSpPr>
            <p:grpSpPr bwMode="auto">
              <a:xfrm>
                <a:off x="1607" y="1930"/>
                <a:ext cx="2359" cy="1323"/>
                <a:chOff x="1607" y="1930"/>
                <a:chExt cx="2359" cy="1323"/>
              </a:xfrm>
            </p:grpSpPr>
            <p:sp>
              <p:nvSpPr>
                <p:cNvPr id="14" name="AutoShape 27"/>
                <p:cNvSpPr>
                  <a:spLocks noChangeArrowheads="1"/>
                </p:cNvSpPr>
                <p:nvPr/>
              </p:nvSpPr>
              <p:spPr bwMode="auto">
                <a:xfrm rot="16169096" flipV="1">
                  <a:off x="2743" y="1569"/>
                  <a:ext cx="862" cy="1584"/>
                </a:xfrm>
                <a:prstGeom prst="parallelogram">
                  <a:avLst>
                    <a:gd name="adj" fmla="val 46495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nl-BE" altLang="nl-BE"/>
                </a:p>
              </p:txBody>
            </p:sp>
            <p:sp>
              <p:nvSpPr>
                <p:cNvPr id="15" name="AutoShape 28"/>
                <p:cNvSpPr>
                  <a:spLocks noChangeArrowheads="1"/>
                </p:cNvSpPr>
                <p:nvPr/>
              </p:nvSpPr>
              <p:spPr bwMode="auto">
                <a:xfrm rot="11517881" flipV="1">
                  <a:off x="1607" y="2257"/>
                  <a:ext cx="846" cy="469"/>
                </a:xfrm>
                <a:prstGeom prst="parallelogram">
                  <a:avLst>
                    <a:gd name="adj" fmla="val 25000"/>
                  </a:avLst>
                </a:prstGeom>
                <a:solidFill>
                  <a:srgbClr val="036E8A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nl-BE" altLang="nl-BE"/>
                </a:p>
              </p:txBody>
            </p:sp>
            <p:sp>
              <p:nvSpPr>
                <p:cNvPr id="16" name="AutoShape 29"/>
                <p:cNvSpPr>
                  <a:spLocks noChangeArrowheads="1"/>
                </p:cNvSpPr>
                <p:nvPr/>
              </p:nvSpPr>
              <p:spPr bwMode="auto">
                <a:xfrm rot="16200000">
                  <a:off x="2168" y="2555"/>
                  <a:ext cx="911" cy="485"/>
                </a:xfrm>
                <a:prstGeom prst="parallelogram">
                  <a:avLst>
                    <a:gd name="adj" fmla="val 83917"/>
                  </a:avLst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nl-BE" altLang="nl-BE"/>
                </a:p>
              </p:txBody>
            </p:sp>
          </p:grpSp>
          <p:sp>
            <p:nvSpPr>
              <p:cNvPr id="10" name="Text Box 32"/>
              <p:cNvSpPr txBox="1">
                <a:spLocks noChangeArrowheads="1"/>
              </p:cNvSpPr>
              <p:nvPr/>
            </p:nvSpPr>
            <p:spPr bwMode="auto">
              <a:xfrm rot="16200000">
                <a:off x="2066" y="2508"/>
                <a:ext cx="540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BE" altLang="nl-BE" sz="1200" b="1" dirty="0" err="1" smtClean="0">
                    <a:solidFill>
                      <a:schemeClr val="tx1"/>
                    </a:solidFill>
                  </a:rPr>
                  <a:t>respondents</a:t>
                </a:r>
                <a:endParaRPr lang="nl-NL" altLang="nl-BE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 Box 33"/>
              <p:cNvSpPr txBox="1">
                <a:spLocks noChangeArrowheads="1"/>
              </p:cNvSpPr>
              <p:nvPr/>
            </p:nvSpPr>
            <p:spPr bwMode="auto">
              <a:xfrm rot="2569485">
                <a:off x="2316" y="2704"/>
                <a:ext cx="646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BE" altLang="nl-BE" sz="1600" b="1" dirty="0" smtClean="0"/>
                  <a:t>questionnaire</a:t>
                </a:r>
                <a:endParaRPr lang="nl-NL" altLang="nl-BE" sz="1600" b="1" dirty="0"/>
              </a:p>
            </p:txBody>
          </p:sp>
          <p:sp>
            <p:nvSpPr>
              <p:cNvPr id="12" name="Text Box 34"/>
              <p:cNvSpPr txBox="1">
                <a:spLocks noChangeArrowheads="1"/>
              </p:cNvSpPr>
              <p:nvPr/>
            </p:nvSpPr>
            <p:spPr bwMode="auto">
              <a:xfrm rot="20576493">
                <a:off x="2759" y="2244"/>
                <a:ext cx="808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BE" altLang="nl-BE" sz="1600" b="1" dirty="0" smtClean="0"/>
                  <a:t>(epi)-</a:t>
                </a:r>
                <a:r>
                  <a:rPr lang="nl-BE" altLang="nl-BE" sz="1600" b="1" dirty="0" err="1" smtClean="0"/>
                  <a:t>genetic</a:t>
                </a:r>
                <a:endParaRPr lang="nl-NL" altLang="nl-BE" sz="1600" b="1" dirty="0"/>
              </a:p>
            </p:txBody>
          </p:sp>
          <p:sp>
            <p:nvSpPr>
              <p:cNvPr id="13" name="Text Box 35"/>
              <p:cNvSpPr txBox="1">
                <a:spLocks noChangeArrowheads="1"/>
              </p:cNvSpPr>
              <p:nvPr/>
            </p:nvSpPr>
            <p:spPr bwMode="auto">
              <a:xfrm rot="697453">
                <a:off x="1806" y="2436"/>
                <a:ext cx="43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nl-BE" altLang="nl-BE" sz="1600" b="1" dirty="0" err="1" smtClean="0"/>
                  <a:t>clinical</a:t>
                </a:r>
                <a:endParaRPr lang="nl-NL" altLang="nl-BE" sz="1600" b="1" dirty="0"/>
              </a:p>
            </p:txBody>
          </p:sp>
        </p:grpSp>
      </p:grpSp>
      <p:pic>
        <p:nvPicPr>
          <p:cNvPr id="17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8" t="60750" r="79489" b="15909"/>
          <a:stretch>
            <a:fillRect/>
          </a:stretch>
        </p:blipFill>
        <p:spPr bwMode="auto">
          <a:xfrm>
            <a:off x="9644063" y="25400"/>
            <a:ext cx="1995487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Rechte verbindingslijn 17"/>
          <p:cNvCxnSpPr/>
          <p:nvPr/>
        </p:nvCxnSpPr>
        <p:spPr>
          <a:xfrm>
            <a:off x="7570770" y="3702313"/>
            <a:ext cx="16832" cy="10617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4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BMS Aned - Data Science, Utrecht, 2019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E1BC-ACFE-473E-8F8C-B52EF75A2EA5}" type="slidenum">
              <a:rPr lang="nl-BE" smtClean="0"/>
              <a:t>9</a:t>
            </a:fld>
            <a:endParaRPr lang="nl-BE"/>
          </a:p>
        </p:txBody>
      </p:sp>
      <p:grpSp>
        <p:nvGrpSpPr>
          <p:cNvPr id="6" name="Groep 2"/>
          <p:cNvGrpSpPr>
            <a:grpSpLocks/>
          </p:cNvGrpSpPr>
          <p:nvPr/>
        </p:nvGrpSpPr>
        <p:grpSpPr bwMode="auto">
          <a:xfrm>
            <a:off x="136525" y="3519043"/>
            <a:ext cx="11563350" cy="2579688"/>
            <a:chOff x="136323" y="1801357"/>
            <a:chExt cx="11563958" cy="2579298"/>
          </a:xfrm>
        </p:grpSpPr>
        <p:grpSp>
          <p:nvGrpSpPr>
            <p:cNvPr id="7" name="Groep 22"/>
            <p:cNvGrpSpPr>
              <a:grpSpLocks/>
            </p:cNvGrpSpPr>
            <p:nvPr/>
          </p:nvGrpSpPr>
          <p:grpSpPr bwMode="auto">
            <a:xfrm>
              <a:off x="136323" y="1801357"/>
              <a:ext cx="11563958" cy="2579298"/>
              <a:chOff x="136323" y="1790966"/>
              <a:chExt cx="11563958" cy="2579298"/>
            </a:xfrm>
          </p:grpSpPr>
          <p:grpSp>
            <p:nvGrpSpPr>
              <p:cNvPr id="9" name="Groep 16"/>
              <p:cNvGrpSpPr>
                <a:grpSpLocks/>
              </p:cNvGrpSpPr>
              <p:nvPr/>
            </p:nvGrpSpPr>
            <p:grpSpPr bwMode="auto">
              <a:xfrm>
                <a:off x="136323" y="1790966"/>
                <a:ext cx="10804244" cy="2579298"/>
                <a:chOff x="438215" y="2038795"/>
                <a:chExt cx="10804244" cy="2579298"/>
              </a:xfrm>
            </p:grpSpPr>
            <p:grpSp>
              <p:nvGrpSpPr>
                <p:cNvPr id="13" name="Groep 10"/>
                <p:cNvGrpSpPr>
                  <a:grpSpLocks/>
                </p:cNvGrpSpPr>
                <p:nvPr/>
              </p:nvGrpSpPr>
              <p:grpSpPr bwMode="auto">
                <a:xfrm>
                  <a:off x="1155946" y="2580303"/>
                  <a:ext cx="9575283" cy="1440613"/>
                  <a:chOff x="1155946" y="2580303"/>
                  <a:chExt cx="9575283" cy="1440613"/>
                </a:xfrm>
              </p:grpSpPr>
              <p:sp>
                <p:nvSpPr>
                  <p:cNvPr id="21" name="Rechthoek 20"/>
                  <p:cNvSpPr/>
                  <p:nvPr/>
                </p:nvSpPr>
                <p:spPr>
                  <a:xfrm>
                    <a:off x="1155803" y="2580051"/>
                    <a:ext cx="914448" cy="1441232"/>
                  </a:xfrm>
                  <a:prstGeom prst="rect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/>
                  </a:p>
                </p:txBody>
              </p:sp>
              <p:sp>
                <p:nvSpPr>
                  <p:cNvPr id="22" name="Rechthoek 21"/>
                  <p:cNvSpPr/>
                  <p:nvPr/>
                </p:nvSpPr>
                <p:spPr>
                  <a:xfrm>
                    <a:off x="2070251" y="2580051"/>
                    <a:ext cx="1454226" cy="144123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 dirty="0"/>
                  </a:p>
                </p:txBody>
              </p:sp>
              <p:sp>
                <p:nvSpPr>
                  <p:cNvPr id="23" name="Rechthoek 22"/>
                  <p:cNvSpPr/>
                  <p:nvPr/>
                </p:nvSpPr>
                <p:spPr>
                  <a:xfrm>
                    <a:off x="3392708" y="2580051"/>
                    <a:ext cx="7337810" cy="144123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nl-BE"/>
                  </a:p>
                </p:txBody>
              </p:sp>
            </p:grpSp>
            <p:sp>
              <p:nvSpPr>
                <p:cNvPr id="14" name="Tekstvak 8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666768" y="3143778"/>
                  <a:ext cx="257929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nl-BE" altLang="en-US" dirty="0" err="1" smtClean="0"/>
                    <a:t>Respondents</a:t>
                  </a:r>
                  <a:endParaRPr lang="nl-BE" altLang="en-US" dirty="0"/>
                </a:p>
              </p:txBody>
            </p:sp>
            <p:sp>
              <p:nvSpPr>
                <p:cNvPr id="15" name="Tekstvak 9"/>
                <p:cNvSpPr txBox="1">
                  <a:spLocks noChangeArrowheads="1"/>
                </p:cNvSpPr>
                <p:nvPr/>
              </p:nvSpPr>
              <p:spPr bwMode="auto">
                <a:xfrm>
                  <a:off x="2820188" y="2237202"/>
                  <a:ext cx="842227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nl-BE" altLang="en-US" dirty="0"/>
                    <a:t>1                                                             …                                                           </a:t>
                  </a:r>
                  <a:r>
                    <a:rPr lang="nl-BE" altLang="en-US" dirty="0" smtClean="0"/>
                    <a:t>100000</a:t>
                  </a:r>
                  <a:endParaRPr lang="nl-BE" altLang="en-US" dirty="0"/>
                </a:p>
              </p:txBody>
            </p:sp>
            <p:sp>
              <p:nvSpPr>
                <p:cNvPr id="16" name="Tekstvak 11"/>
                <p:cNvSpPr txBox="1">
                  <a:spLocks noChangeArrowheads="1"/>
                </p:cNvSpPr>
                <p:nvPr/>
              </p:nvSpPr>
              <p:spPr bwMode="auto">
                <a:xfrm>
                  <a:off x="1974996" y="2981863"/>
                  <a:ext cx="1549480" cy="646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nl-BE" altLang="en-US" dirty="0" smtClean="0"/>
                    <a:t>Questionnaire </a:t>
                  </a:r>
                  <a:r>
                    <a:rPr lang="nl-BE" altLang="en-US" dirty="0"/>
                    <a:t>data</a:t>
                  </a:r>
                </a:p>
              </p:txBody>
            </p:sp>
            <p:sp>
              <p:nvSpPr>
                <p:cNvPr id="17" name="Tekstvak 12"/>
                <p:cNvSpPr txBox="1">
                  <a:spLocks noChangeArrowheads="1"/>
                </p:cNvSpPr>
                <p:nvPr/>
              </p:nvSpPr>
              <p:spPr bwMode="auto">
                <a:xfrm>
                  <a:off x="1118578" y="2982036"/>
                  <a:ext cx="1029413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nl-BE" altLang="en-US" dirty="0" err="1" smtClean="0"/>
                    <a:t>Clinical</a:t>
                  </a:r>
                  <a:r>
                    <a:rPr lang="nl-BE" altLang="en-US" dirty="0" smtClean="0"/>
                    <a:t> </a:t>
                  </a:r>
                  <a:endParaRPr lang="nl-BE" altLang="en-US" dirty="0"/>
                </a:p>
                <a:p>
                  <a:pPr algn="ctr" eaLnBrk="1" hangingPunct="1"/>
                  <a:r>
                    <a:rPr lang="nl-BE" altLang="en-US" dirty="0"/>
                    <a:t>data</a:t>
                  </a:r>
                </a:p>
              </p:txBody>
            </p:sp>
            <p:sp>
              <p:nvSpPr>
                <p:cNvPr id="18" name="Tekstvak 13"/>
                <p:cNvSpPr txBox="1">
                  <a:spLocks noChangeArrowheads="1"/>
                </p:cNvSpPr>
                <p:nvPr/>
              </p:nvSpPr>
              <p:spPr bwMode="auto">
                <a:xfrm>
                  <a:off x="5754930" y="3088162"/>
                  <a:ext cx="2178846" cy="369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:r>
                    <a:rPr lang="nl-BE" altLang="en-US" dirty="0" smtClean="0"/>
                    <a:t>Neuro-imaging </a:t>
                  </a:r>
                  <a:r>
                    <a:rPr lang="nl-BE" altLang="en-US" dirty="0"/>
                    <a:t>data</a:t>
                  </a:r>
                </a:p>
              </p:txBody>
            </p:sp>
            <p:sp>
              <p:nvSpPr>
                <p:cNvPr id="19" name="Tekstvak 14"/>
                <p:cNvSpPr txBox="1">
                  <a:spLocks noChangeArrowheads="1"/>
                </p:cNvSpPr>
                <p:nvPr/>
              </p:nvSpPr>
              <p:spPr bwMode="auto">
                <a:xfrm>
                  <a:off x="1846058" y="2240070"/>
                  <a:ext cx="171952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nl-BE" altLang="en-US"/>
                    <a:t>1      …      100</a:t>
                  </a:r>
                </a:p>
              </p:txBody>
            </p:sp>
            <p:sp>
              <p:nvSpPr>
                <p:cNvPr id="20" name="Tekstvak 15"/>
                <p:cNvSpPr txBox="1">
                  <a:spLocks noChangeArrowheads="1"/>
                </p:cNvSpPr>
                <p:nvPr/>
              </p:nvSpPr>
              <p:spPr bwMode="auto">
                <a:xfrm>
                  <a:off x="721754" y="2237202"/>
                  <a:ext cx="1719525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nl-BE" altLang="en-US"/>
                    <a:t>1    …   10</a:t>
                  </a:r>
                </a:p>
              </p:txBody>
            </p:sp>
          </p:grpSp>
          <p:grpSp>
            <p:nvGrpSpPr>
              <p:cNvPr id="10" name="Groep 21"/>
              <p:cNvGrpSpPr>
                <a:grpSpLocks/>
              </p:cNvGrpSpPr>
              <p:nvPr/>
            </p:nvGrpSpPr>
            <p:grpSpPr bwMode="auto">
              <a:xfrm>
                <a:off x="10670868" y="2332222"/>
                <a:ext cx="1029413" cy="1441232"/>
                <a:chOff x="10705376" y="2487490"/>
                <a:chExt cx="1029413" cy="1441232"/>
              </a:xfrm>
            </p:grpSpPr>
            <p:sp>
              <p:nvSpPr>
                <p:cNvPr id="11" name="Rechthoek 10"/>
                <p:cNvSpPr/>
                <p:nvPr/>
              </p:nvSpPr>
              <p:spPr>
                <a:xfrm>
                  <a:off x="10725086" y="2487490"/>
                  <a:ext cx="914448" cy="1441232"/>
                </a:xfrm>
                <a:prstGeom prst="rect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nl-BE"/>
                </a:p>
              </p:txBody>
            </p:sp>
            <p:sp>
              <p:nvSpPr>
                <p:cNvPr id="12" name="Tekstvak 19"/>
                <p:cNvSpPr txBox="1">
                  <a:spLocks noChangeArrowheads="1"/>
                </p:cNvSpPr>
                <p:nvPr/>
              </p:nvSpPr>
              <p:spPr bwMode="auto">
                <a:xfrm>
                  <a:off x="10705376" y="2857074"/>
                  <a:ext cx="1029413" cy="646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/>
                  <a:r>
                    <a:rPr lang="nl-BE" altLang="en-US" b="1" dirty="0" err="1" smtClean="0">
                      <a:solidFill>
                        <a:schemeClr val="bg1"/>
                      </a:solidFill>
                    </a:rPr>
                    <a:t>Cogn</a:t>
                  </a:r>
                  <a:r>
                    <a:rPr lang="nl-BE" altLang="en-US" b="1" dirty="0" smtClean="0">
                      <a:solidFill>
                        <a:schemeClr val="bg1"/>
                      </a:solidFill>
                    </a:rPr>
                    <a:t>.</a:t>
                  </a:r>
                </a:p>
                <a:p>
                  <a:pPr algn="ctr" eaLnBrk="1" hangingPunct="1"/>
                  <a:r>
                    <a:rPr lang="nl-BE" altLang="en-US" b="1" dirty="0" err="1" smtClean="0">
                      <a:solidFill>
                        <a:schemeClr val="bg1"/>
                      </a:solidFill>
                    </a:rPr>
                    <a:t>Fctn</a:t>
                  </a:r>
                  <a:endParaRPr lang="nl-BE" altLang="en-US" dirty="0"/>
                </a:p>
              </p:txBody>
            </p:sp>
          </p:grpSp>
        </p:grpSp>
        <p:sp>
          <p:nvSpPr>
            <p:cNvPr id="8" name="Tekstvak 23"/>
            <p:cNvSpPr txBox="1">
              <a:spLocks noChangeArrowheads="1"/>
            </p:cNvSpPr>
            <p:nvPr/>
          </p:nvSpPr>
          <p:spPr bwMode="auto">
            <a:xfrm>
              <a:off x="362313" y="2268750"/>
              <a:ext cx="569344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nl-BE" altLang="en-US" sz="1400"/>
                <a:t>1</a:t>
              </a:r>
            </a:p>
            <a:p>
              <a:pPr algn="ctr" eaLnBrk="1" hangingPunct="1"/>
              <a:r>
                <a:rPr lang="nl-BE" altLang="en-US" sz="1400"/>
                <a:t>.</a:t>
              </a:r>
            </a:p>
            <a:p>
              <a:pPr algn="ctr" eaLnBrk="1" hangingPunct="1"/>
              <a:r>
                <a:rPr lang="nl-BE" altLang="en-US" sz="1400"/>
                <a:t>.</a:t>
              </a:r>
            </a:p>
            <a:p>
              <a:pPr algn="ctr" eaLnBrk="1" hangingPunct="1"/>
              <a:r>
                <a:rPr lang="nl-BE" altLang="en-US" sz="1400"/>
                <a:t>.</a:t>
              </a:r>
            </a:p>
            <a:p>
              <a:pPr algn="ctr" eaLnBrk="1" hangingPunct="1"/>
              <a:r>
                <a:rPr lang="nl-BE" altLang="en-US" sz="1400"/>
                <a:t>.</a:t>
              </a:r>
            </a:p>
            <a:p>
              <a:pPr algn="ctr" eaLnBrk="1" hangingPunct="1"/>
              <a:r>
                <a:rPr lang="nl-BE" altLang="en-US" sz="1400"/>
                <a:t>.</a:t>
              </a:r>
            </a:p>
            <a:p>
              <a:pPr algn="ctr" eaLnBrk="1" hangingPunct="1"/>
              <a:r>
                <a:rPr lang="nl-BE" altLang="en-US" sz="1400"/>
                <a:t>1000</a:t>
              </a:r>
            </a:p>
          </p:txBody>
        </p:sp>
      </p:grpSp>
      <p:sp>
        <p:nvSpPr>
          <p:cNvPr id="25" name="Tijdelijke aanduiding voor inhoud 2"/>
          <p:cNvSpPr>
            <a:spLocks noGrp="1"/>
          </p:cNvSpPr>
          <p:nvPr>
            <p:ph idx="1"/>
          </p:nvPr>
        </p:nvSpPr>
        <p:spPr>
          <a:xfrm>
            <a:off x="751998" y="685523"/>
            <a:ext cx="6879694" cy="4351338"/>
          </a:xfrm>
        </p:spPr>
        <p:txBody>
          <a:bodyPr/>
          <a:lstStyle/>
          <a:p>
            <a:r>
              <a:rPr lang="nl-BE" dirty="0" err="1" smtClean="0"/>
              <a:t>Illustration</a:t>
            </a:r>
            <a:r>
              <a:rPr lang="nl-BE" dirty="0" smtClean="0"/>
              <a:t>: ADNI data</a:t>
            </a:r>
          </a:p>
          <a:p>
            <a:pPr lvl="1"/>
            <a:endParaRPr lang="nl-BE" dirty="0"/>
          </a:p>
          <a:p>
            <a:pPr lvl="1"/>
            <a:endParaRPr lang="nl-BE" dirty="0" smtClean="0"/>
          </a:p>
          <a:p>
            <a:pPr lvl="1"/>
            <a:r>
              <a:rPr lang="nl-BE" dirty="0" smtClean="0"/>
              <a:t>Multi-block data </a:t>
            </a:r>
          </a:p>
          <a:p>
            <a:pPr lvl="1"/>
            <a:endParaRPr lang="nl-BE" dirty="0" smtClean="0"/>
          </a:p>
          <a:p>
            <a:pPr lvl="1"/>
            <a:r>
              <a:rPr lang="nl-BE" i="1" dirty="0" smtClean="0"/>
              <a:t>(</a:t>
            </a:r>
            <a:r>
              <a:rPr lang="nl-BE" i="1" dirty="0" err="1" smtClean="0"/>
              <a:t>Outcome</a:t>
            </a:r>
            <a:r>
              <a:rPr lang="nl-BE" i="1" dirty="0" smtClean="0"/>
              <a:t>)</a:t>
            </a:r>
            <a:endParaRPr lang="nl-BE" i="1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746" y="146254"/>
            <a:ext cx="3201129" cy="20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43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11974</TotalTime>
  <Words>2589</Words>
  <Application>Microsoft Office PowerPoint</Application>
  <PresentationFormat>Widescreen</PresentationFormat>
  <Paragraphs>767</Paragraphs>
  <Slides>55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Symbol</vt:lpstr>
      <vt:lpstr>Kantoorthema</vt:lpstr>
      <vt:lpstr>Finding the hidden link:</vt:lpstr>
      <vt:lpstr>PowerPoint Presentation</vt:lpstr>
      <vt:lpstr>Outline</vt:lpstr>
      <vt:lpstr>Background: Research in a time of Big Data</vt:lpstr>
      <vt:lpstr>Big Data in the Sciences</vt:lpstr>
      <vt:lpstr>PowerPoint Presentation</vt:lpstr>
      <vt:lpstr>PowerPoint Presentation</vt:lpstr>
      <vt:lpstr>PowerPoint Presentation</vt:lpstr>
      <vt:lpstr>PowerPoint Presentation</vt:lpstr>
      <vt:lpstr>The Promises of linked Traditional with novel data</vt:lpstr>
      <vt:lpstr>Challenges for data analysis</vt:lpstr>
      <vt:lpstr>Non-theory driven nature of Big Data</vt:lpstr>
      <vt:lpstr>The hidden link</vt:lpstr>
      <vt:lpstr>The hidden link</vt:lpstr>
      <vt:lpstr>Furthermore …</vt:lpstr>
      <vt:lpstr>PowerPoint Presentation</vt:lpstr>
      <vt:lpstr>In sum: The challenges</vt:lpstr>
      <vt:lpstr>PART I: Sparse Common Components</vt:lpstr>
      <vt:lpstr>Revealing the linked variables</vt:lpstr>
      <vt:lpstr>PowerPoint Presentation</vt:lpstr>
      <vt:lpstr>Solving the challenges</vt:lpstr>
      <vt:lpstr>The many faces of PCA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Variable selection: How to?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illustrations</vt:lpstr>
      <vt:lpstr>500 Family Study (Schneider &amp; Linda, 2008)</vt:lpstr>
      <vt:lpstr>PowerPoint Presentation</vt:lpstr>
      <vt:lpstr>Traditional analysis</vt:lpstr>
      <vt:lpstr>PowerPoint Presentation</vt:lpstr>
      <vt:lpstr>PowerPoint Presentation</vt:lpstr>
      <vt:lpstr>PART 2: Insightful Prediction in a high-dimensional context</vt:lpstr>
      <vt:lpstr>Illustration: An insightful linear model for high-dimensional prediction</vt:lpstr>
      <vt:lpstr>Sparse Principal Covariates Regression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and gene-environment interactions</dc:title>
  <dc:creator>Katrijn Van Deun</dc:creator>
  <cp:lastModifiedBy>K. Van Deun</cp:lastModifiedBy>
  <cp:revision>406</cp:revision>
  <cp:lastPrinted>2016-03-16T21:13:37Z</cp:lastPrinted>
  <dcterms:created xsi:type="dcterms:W3CDTF">2015-03-10T11:01:59Z</dcterms:created>
  <dcterms:modified xsi:type="dcterms:W3CDTF">2019-05-16T10:14:01Z</dcterms:modified>
</cp:coreProperties>
</file>