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73" r:id="rId3"/>
    <p:sldId id="363" r:id="rId4"/>
    <p:sldId id="327" r:id="rId5"/>
    <p:sldId id="324" r:id="rId6"/>
    <p:sldId id="257" r:id="rId7"/>
    <p:sldId id="258" r:id="rId8"/>
    <p:sldId id="259" r:id="rId9"/>
    <p:sldId id="263" r:id="rId10"/>
    <p:sldId id="267" r:id="rId11"/>
    <p:sldId id="266" r:id="rId12"/>
    <p:sldId id="270" r:id="rId13"/>
    <p:sldId id="269" r:id="rId14"/>
    <p:sldId id="349" r:id="rId15"/>
    <p:sldId id="262" r:id="rId16"/>
    <p:sldId id="346" r:id="rId17"/>
    <p:sldId id="274" r:id="rId18"/>
    <p:sldId id="299" r:id="rId19"/>
    <p:sldId id="302" r:id="rId20"/>
    <p:sldId id="303" r:id="rId21"/>
    <p:sldId id="348" r:id="rId22"/>
    <p:sldId id="328" r:id="rId23"/>
    <p:sldId id="350" r:id="rId24"/>
    <p:sldId id="315" r:id="rId25"/>
    <p:sldId id="355" r:id="rId26"/>
    <p:sldId id="367" r:id="rId27"/>
    <p:sldId id="357" r:id="rId28"/>
    <p:sldId id="361" r:id="rId29"/>
    <p:sldId id="356" r:id="rId30"/>
    <p:sldId id="358" r:id="rId31"/>
    <p:sldId id="354" r:id="rId32"/>
    <p:sldId id="359" r:id="rId33"/>
    <p:sldId id="364" r:id="rId34"/>
    <p:sldId id="368" r:id="rId35"/>
    <p:sldId id="351" r:id="rId36"/>
    <p:sldId id="366" r:id="rId37"/>
    <p:sldId id="352" r:id="rId38"/>
    <p:sldId id="353" r:id="rId39"/>
    <p:sldId id="362" r:id="rId40"/>
    <p:sldId id="360" r:id="rId41"/>
    <p:sldId id="319" r:id="rId42"/>
    <p:sldId id="305" r:id="rId43"/>
    <p:sldId id="320" r:id="rId44"/>
    <p:sldId id="334" r:id="rId45"/>
    <p:sldId id="371" r:id="rId46"/>
    <p:sldId id="369" r:id="rId47"/>
    <p:sldId id="335" r:id="rId48"/>
    <p:sldId id="372" r:id="rId49"/>
    <p:sldId id="370" r:id="rId50"/>
    <p:sldId id="374" r:id="rId5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D12A2-6E98-4679-A653-9EE2D8AC99CA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C7B3C-7AE0-4E42-8D75-B86938E37BC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23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54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01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34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29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70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9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82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06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45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25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69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0A891-02DE-4535-A89B-0D7647182F70}" type="datetimeFigureOut">
              <a:rPr lang="nl-NL" smtClean="0"/>
              <a:t>28-3-2018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04E3C-3D5C-43E1-A92B-29D948655F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80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UEFILES\CH09\F09014.MOV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imaatgek.nl/cms/www.earthpolicy.or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2ahUKEwiii7zn7IraAhVII1AKHezeCu8QjRx6BAgAEAU&amp;url=https://coastal.er.usgs.gov/crest/research-themes/climate.html&amp;psig=AOvVaw1O2dyb9dAajIyH8-kMa1ra&amp;ust=1522183285039734" TargetMode="External"/><Relationship Id="rId3" Type="http://schemas.openxmlformats.org/officeDocument/2006/relationships/hyperlink" Target="http://www.google.nl/url?sa=i&amp;rct=j&amp;q=&amp;esrc=s&amp;source=images&amp;cd=&amp;cad=rja&amp;uact=8&amp;ved=2ahUKEwiWwbzi6oraAhUOmbQKHZ3SBO0QjRx6BAgAEAU&amp;url=http://otlibrary.com/ocean-quahog/&amp;psig=AOvVaw1GsVo4yWHzmvOloMrTrcFF&amp;ust=1522182748904866" TargetMode="External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ved=2ahUKEwjzyoaH7IraAhWFY1AKHYZbA_4QjRx6BAgAEAU&amp;url=https://www.kqed.org/quest/51985&amp;psig=AOvVaw24LEUgJg-zCU9UG1Jb9iVI&amp;ust=1522183085879764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google.nl/url?sa=i&amp;rct=j&amp;q=&amp;esrc=s&amp;source=images&amp;cd=&amp;cad=rja&amp;uact=8&amp;ved=2ahUKEwjKt42n1IraAhWPr6QKHRPBBSwQjRx6BAgAEAU&amp;url=http://www.c3headlines.com/2013/03/the-marcott-science-hockey-stick-blade-fiasco-audit-mcintyre-bogus-data-manipulation.html&amp;psig=AOvVaw11KQh1iB1qub4f4q5UNuAo&amp;ust=1522176697400996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hyperlink" Target="http://www.google.nl/url?sa=i&amp;rct=j&amp;q=&amp;esrc=s&amp;frm=1&amp;source=images&amp;cd=&amp;cad=rja&amp;uact=8&amp;ved=0CAcQjRw&amp;url=http://solarscience.msfc.nasa.gov/predict.shtml&amp;ei=j4C9VI32KsSzUbubgbgL&amp;bvm=bv.83829542,d.d24&amp;psig=AFQjCNFZrfyZCYMYRuSe9zz4BfGtWIcWRA&amp;ust=142179175121734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google.nl/url?sa=i&amp;rct=j&amp;q=&amp;esrc=s&amp;source=images&amp;cd=&amp;cad=rja&amp;uact=8&amp;ved=2ahUKEwjogLK_84zaAhWtsaQKHR4mAFgQjRx6BAgAEAU&amp;url=https://commons.wikimedia.org/wiki/File:Holocene_Temperature_Variations.png&amp;psig=AOvVaw1wwLQFKpsFF7cWBNwJ2u5b&amp;ust=1522253590331015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nl/url?sa=i&amp;rct=j&amp;q=&amp;esrc=s&amp;source=images&amp;cd=&amp;cad=rja&amp;uact=8&amp;ved=2ahUKEwiVgI_Kxo7aAhWEKVAKHeeHB_UQjRx6BAgAEAU&amp;url=https%3A%2F%2Flibrary.ucsd.edu%2Fdc%2Fobject%2Fbb31409983&amp;psig=AOvVaw1EiXPb3_t0twvzCR0qIqSI&amp;ust=152231045800583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Groenland\RodeO\DSC07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/>
          <a:lstStyle/>
          <a:p>
            <a:r>
              <a:rPr lang="en-GB" b="1" dirty="0" smtClean="0"/>
              <a:t>Time scales and time series in climate science</a:t>
            </a:r>
            <a:endParaRPr lang="nl-N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445224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Salomon Kroonenberg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239000" y="5837238"/>
            <a:ext cx="1905000" cy="228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D3145600-1F95-4647-8F9A-55441671EB6B}" type="slidenum">
              <a:rPr lang="en-US" sz="2200" smtClean="0">
                <a:solidFill>
                  <a:srgbClr val="000000"/>
                </a:solidFill>
              </a:rPr>
              <a:pPr algn="r" eaLnBrk="1" hangingPunct="1"/>
              <a:t>10</a:t>
            </a:fld>
            <a:endParaRPr lang="en-US" sz="2200">
              <a:solidFill>
                <a:srgbClr val="000000"/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4880" cy="362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06" y="0"/>
            <a:ext cx="4832491" cy="3624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54" y="4198812"/>
            <a:ext cx="5580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Mosque, </a:t>
            </a:r>
            <a:r>
              <a:rPr lang="en-GB" dirty="0" err="1" smtClean="0">
                <a:solidFill>
                  <a:schemeClr val="bg1"/>
                </a:solidFill>
              </a:rPr>
              <a:t>Miankaleh</a:t>
            </a:r>
            <a:r>
              <a:rPr lang="en-GB" dirty="0" smtClean="0">
                <a:solidFill>
                  <a:schemeClr val="bg1"/>
                </a:solidFill>
              </a:rPr>
              <a:t> Spit</a:t>
            </a:r>
            <a:r>
              <a:rPr lang="en-GB" dirty="0" smtClean="0"/>
              <a:t>,</a:t>
            </a:r>
            <a:r>
              <a:rPr lang="en-GB" dirty="0" smtClean="0">
                <a:solidFill>
                  <a:schemeClr val="bg1"/>
                </a:solidFill>
              </a:rPr>
              <a:t>, Caspian Sea, Iran 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3931" y="3248383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 2013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60772" name="Picture 4" descr="D:\Caspian2011\MiankalehGoog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 t="37769" r="14294" b="31980"/>
          <a:stretch/>
        </p:blipFill>
        <p:spPr bwMode="auto">
          <a:xfrm>
            <a:off x="0" y="5224609"/>
            <a:ext cx="6167299" cy="16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6751007" y="1340768"/>
            <a:ext cx="629305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132040" y="1645120"/>
            <a:ext cx="1602943" cy="1113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160774" name="Picture 6" descr="D:\Canonf\iran2013\Gorgan\DSC_04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7" t="32759" r="33153" b="32038"/>
          <a:stretch/>
        </p:blipFill>
        <p:spPr bwMode="auto">
          <a:xfrm>
            <a:off x="5666966" y="3624369"/>
            <a:ext cx="3521172" cy="32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>
            <a:off x="5666966" y="5373216"/>
            <a:ext cx="2001378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6854" y="324838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2005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0112" y="496738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1995 </a:t>
            </a:r>
            <a:r>
              <a:rPr lang="en-GB" b="1" dirty="0" err="1" smtClean="0">
                <a:solidFill>
                  <a:schemeClr val="bg1"/>
                </a:solidFill>
              </a:rPr>
              <a:t>highstand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6"/>
            <a:ext cx="5114152" cy="661209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364088" y="908720"/>
            <a:ext cx="35638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solidFill>
                  <a:schemeClr val="bg1"/>
                </a:solidFill>
              </a:rPr>
              <a:t>Predictions</a:t>
            </a:r>
            <a:r>
              <a:rPr lang="nl-NL" sz="2800" dirty="0" smtClean="0">
                <a:solidFill>
                  <a:schemeClr val="bg1"/>
                </a:solidFill>
              </a:rPr>
              <a:t> I-V in 1995 </a:t>
            </a:r>
            <a:r>
              <a:rPr lang="nl-NL" sz="2800" dirty="0" err="1" smtClean="0">
                <a:solidFill>
                  <a:schemeClr val="bg1"/>
                </a:solidFill>
              </a:rPr>
              <a:t>by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Klige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Malinin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Duvanin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Rychagov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Budyko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Efimova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Naydyonov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Rodionov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 err="1" smtClean="0">
                <a:solidFill>
                  <a:schemeClr val="bg1"/>
                </a:solidFill>
              </a:rPr>
              <a:t>Krenke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others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endParaRPr lang="nl-NL" sz="2800" dirty="0" smtClean="0">
              <a:solidFill>
                <a:schemeClr val="bg1"/>
              </a:solidFill>
            </a:endParaRPr>
          </a:p>
          <a:p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what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really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happened</a:t>
            </a:r>
            <a:endParaRPr lang="nl-NL" sz="2800" dirty="0" smtClean="0">
              <a:solidFill>
                <a:schemeClr val="bg1"/>
              </a:solidFill>
            </a:endParaRPr>
          </a:p>
          <a:p>
            <a:endParaRPr lang="nl-NL" sz="2800" dirty="0" smtClean="0">
              <a:solidFill>
                <a:schemeClr val="bg1"/>
              </a:solidFill>
            </a:endParaRPr>
          </a:p>
          <a:p>
            <a:r>
              <a:rPr lang="nl-NL" sz="2800" dirty="0" err="1" smtClean="0">
                <a:solidFill>
                  <a:schemeClr val="bg1"/>
                </a:solidFill>
              </a:rPr>
              <a:t>After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Meshcherskaya</a:t>
            </a:r>
            <a:r>
              <a:rPr lang="nl-NL" sz="2800" dirty="0" smtClean="0">
                <a:solidFill>
                  <a:schemeClr val="bg1"/>
                </a:solidFill>
              </a:rPr>
              <a:t>, 2005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tatic-content.springer.com/image/art%3A10.1007%2Fs00704-013-0937-6/MediaObjects/704_2013_937_Fig11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7110"/>
            <a:ext cx="5364088" cy="31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2120" y="3324138"/>
            <a:ext cx="3131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CSL anomalies as observed (OBS) or forecast 1 year ahead by global climate models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HMRC and ECMWF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Arpe</a:t>
            </a:r>
            <a:r>
              <a:rPr lang="en-US" sz="2800" dirty="0" smtClean="0">
                <a:solidFill>
                  <a:schemeClr val="bg1"/>
                </a:solidFill>
              </a:rPr>
              <a:t> et al., 2013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static-content.springer.com/image/art%3A10.1007%2Fs00704-013-0937-6/MediaObjects/704_2013_937_Fig6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0"/>
            <a:ext cx="5300588" cy="3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5436096" y="14988"/>
            <a:ext cx="3266472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Good correlation CSL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with Volga discharge,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but what regulates 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Volga discharge?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err="1">
                <a:solidFill>
                  <a:schemeClr val="bg1"/>
                </a:solidFill>
              </a:rPr>
              <a:t>A</a:t>
            </a:r>
            <a:r>
              <a:rPr lang="en-GB" sz="2800" dirty="0" err="1" smtClean="0">
                <a:solidFill>
                  <a:schemeClr val="bg1"/>
                </a:solidFill>
              </a:rPr>
              <a:t>rpe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et al., </a:t>
            </a:r>
            <a:r>
              <a:rPr lang="en-GB" sz="2800" dirty="0" smtClean="0">
                <a:solidFill>
                  <a:schemeClr val="bg1"/>
                </a:solidFill>
              </a:rPr>
              <a:t>2013</a:t>
            </a:r>
            <a:endParaRPr lang="en-GB" sz="2800" dirty="0">
              <a:solidFill>
                <a:schemeClr val="bg1"/>
              </a:solidFill>
            </a:endParaRPr>
          </a:p>
          <a:p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https://upload.wikimedia.org/wikipedia/commons/5/55/Levberg.jpg</a:t>
            </a:r>
            <a:endParaRPr lang="nl-NL" dirty="0"/>
          </a:p>
        </p:txBody>
      </p:sp>
      <p:pic>
        <p:nvPicPr>
          <p:cNvPr id="7170" name="Picture 2" descr="Lev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2" y="170870"/>
            <a:ext cx="4335172" cy="57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349917"/>
            <a:ext cx="3807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L.S. Berg (1934):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It is not probable that the level of the Caspian Sea will fall more than one metre below the 1925 level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CSL 1840-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71" y="1916832"/>
            <a:ext cx="3978477" cy="214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7538" y="4509120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L.S. Berg (1950):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Is this  the start of just the same process that in prehistory</a:t>
            </a:r>
          </a:p>
          <a:p>
            <a:r>
              <a:rPr lang="en-GB" b="1" dirty="0">
                <a:solidFill>
                  <a:schemeClr val="bg1"/>
                </a:solidFill>
              </a:rPr>
              <a:t>l</a:t>
            </a:r>
            <a:r>
              <a:rPr lang="en-GB" b="1" dirty="0" smtClean="0">
                <a:solidFill>
                  <a:schemeClr val="bg1"/>
                </a:solidFill>
              </a:rPr>
              <a:t>ed to 5 m sea level fall? Has it happened before in historical time?</a:t>
            </a:r>
            <a:r>
              <a:rPr lang="en-GB" b="1" dirty="0" smtClean="0"/>
              <a:t>);</a:t>
            </a:r>
            <a:endParaRPr lang="nl-NL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4115" y="5951099"/>
            <a:ext cx="3512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Lev </a:t>
            </a:r>
            <a:r>
              <a:rPr lang="en-GB" sz="2800" dirty="0" err="1" smtClean="0">
                <a:solidFill>
                  <a:schemeClr val="bg1"/>
                </a:solidFill>
              </a:rPr>
              <a:t>Semyonovich</a:t>
            </a:r>
            <a:r>
              <a:rPr lang="en-GB" sz="2800" dirty="0" smtClean="0">
                <a:solidFill>
                  <a:schemeClr val="bg1"/>
                </a:solidFill>
              </a:rPr>
              <a:t> Berg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(1876-1950)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sp_006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83"/>
            <a:ext cx="8496944" cy="63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4668" y="6397106"/>
            <a:ext cx="9118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Derbent</a:t>
            </a:r>
            <a:r>
              <a:rPr lang="en-GB" sz="2000" b="1" dirty="0" smtClean="0">
                <a:solidFill>
                  <a:schemeClr val="bg1"/>
                </a:solidFill>
              </a:rPr>
              <a:t> wall, </a:t>
            </a:r>
            <a:r>
              <a:rPr lang="en-GB" sz="2000" b="1" dirty="0" smtClean="0">
                <a:solidFill>
                  <a:schemeClr val="bg1"/>
                </a:solidFill>
              </a:rPr>
              <a:t>6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2000" b="1" dirty="0" smtClean="0">
                <a:solidFill>
                  <a:schemeClr val="bg1"/>
                </a:solidFill>
              </a:rPr>
              <a:t> century CE, Dagestan</a:t>
            </a:r>
            <a:r>
              <a:rPr lang="en-GB" sz="2000" b="1" dirty="0" smtClean="0">
                <a:solidFill>
                  <a:schemeClr val="bg1"/>
                </a:solidFill>
              </a:rPr>
              <a:t>, Russia: continues down to 8 </a:t>
            </a:r>
            <a:r>
              <a:rPr lang="en-GB" sz="2000" b="1" dirty="0" smtClean="0">
                <a:solidFill>
                  <a:schemeClr val="bg1"/>
                </a:solidFill>
              </a:rPr>
              <a:t>m </a:t>
            </a:r>
            <a:r>
              <a:rPr lang="en-GB" sz="2000" b="1" dirty="0" smtClean="0">
                <a:solidFill>
                  <a:schemeClr val="bg1"/>
                </a:solidFill>
              </a:rPr>
              <a:t>water depth</a:t>
            </a:r>
            <a:endParaRPr lang="nl-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tatic-content.springer.com/image/prt%3A978-1-4020-4410-6%2F3/MediaObjects/978-1-4020-4410-6_3_Part_Fig2-55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33" y="-3733"/>
            <a:ext cx="920313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259632" y="836712"/>
            <a:ext cx="5776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/>
              <a:t>Caspian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sea</a:t>
            </a:r>
            <a:r>
              <a:rPr lang="nl-NL" sz="2800" b="1" dirty="0" smtClean="0"/>
              <a:t>-level changes, 1880-2010</a:t>
            </a:r>
            <a:endParaRPr lang="nl-NL" sz="2800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899592" y="6214153"/>
            <a:ext cx="674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Three </a:t>
            </a:r>
            <a:r>
              <a:rPr lang="nl-NL" sz="2800" dirty="0" err="1" smtClean="0">
                <a:solidFill>
                  <a:schemeClr val="bg1"/>
                </a:solidFill>
              </a:rPr>
              <a:t>tipping</a:t>
            </a:r>
            <a:r>
              <a:rPr lang="nl-NL" sz="2800" dirty="0" smtClean="0">
                <a:solidFill>
                  <a:schemeClr val="bg1"/>
                </a:solidFill>
              </a:rPr>
              <a:t> points, none of </a:t>
            </a:r>
            <a:r>
              <a:rPr lang="nl-NL" sz="2800" dirty="0" err="1" smtClean="0">
                <a:solidFill>
                  <a:schemeClr val="bg1"/>
                </a:solidFill>
              </a:rPr>
              <a:t>them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predicted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fld id="{D1F171EA-5818-4B01-86D9-ADA256F3D1D6}" type="datetime4">
              <a:rPr lang="en-US" altLang="nl-NL" sz="1000"/>
              <a:pPr/>
              <a:t>March 28, 2018</a:t>
            </a:fld>
            <a:endParaRPr lang="en-US" altLang="nl-NL" sz="1000"/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fld id="{A9061E4A-146D-41AA-8F5C-570A8F028A56}" type="slidenum">
              <a:rPr lang="en-US" altLang="nl-NL" sz="1000"/>
              <a:pPr/>
              <a:t>16</a:t>
            </a:fld>
            <a:endParaRPr lang="en-US" altLang="nl-NL" sz="100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>
                <a:solidFill>
                  <a:schemeClr val="bg1"/>
                </a:solidFill>
              </a:rPr>
              <a:t>Time </a:t>
            </a:r>
            <a:r>
              <a:rPr lang="nl-NL" altLang="nl-NL" dirty="0" err="1" smtClean="0">
                <a:solidFill>
                  <a:schemeClr val="bg1"/>
                </a:solidFill>
              </a:rPr>
              <a:t>scales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and</a:t>
            </a:r>
            <a:r>
              <a:rPr lang="nl-NL" altLang="nl-NL" dirty="0" smtClean="0">
                <a:solidFill>
                  <a:schemeClr val="bg1"/>
                </a:solidFill>
              </a:rPr>
              <a:t> amplitudes of </a:t>
            </a:r>
            <a:br>
              <a:rPr lang="nl-NL" altLang="nl-NL" dirty="0" smtClean="0">
                <a:solidFill>
                  <a:schemeClr val="bg1"/>
                </a:solidFill>
              </a:rPr>
            </a:br>
            <a:r>
              <a:rPr lang="nl-NL" altLang="nl-NL" dirty="0" err="1" smtClean="0">
                <a:solidFill>
                  <a:schemeClr val="bg1"/>
                </a:solidFill>
              </a:rPr>
              <a:t>rapid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Caspian</a:t>
            </a:r>
            <a:r>
              <a:rPr lang="nl-NL" altLang="nl-NL" dirty="0" smtClean="0">
                <a:solidFill>
                  <a:schemeClr val="bg1"/>
                </a:solidFill>
              </a:rPr>
              <a:t> Sea level change</a:t>
            </a:r>
            <a:endParaRPr lang="en-GB" altLang="nl-NL" dirty="0" smtClean="0">
              <a:solidFill>
                <a:schemeClr val="bg1"/>
              </a:solidFill>
            </a:endParaRP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nl-NL" dirty="0" smtClean="0">
                <a:solidFill>
                  <a:schemeClr val="bg1"/>
                </a:solidFill>
              </a:rPr>
              <a:t>Seasonal changes (</a:t>
            </a:r>
            <a:r>
              <a:rPr lang="en-GB" altLang="nl-NL" b="1" dirty="0" smtClean="0">
                <a:solidFill>
                  <a:srgbClr val="FFFF00"/>
                </a:solidFill>
              </a:rPr>
              <a:t>40 cm</a:t>
            </a:r>
            <a:r>
              <a:rPr lang="en-GB" altLang="nl-NL" dirty="0" smtClean="0">
                <a:solidFill>
                  <a:schemeClr val="bg1"/>
                </a:solidFill>
              </a:rPr>
              <a:t>)</a:t>
            </a:r>
            <a:endParaRPr lang="nl-NL" altLang="nl-NL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 smtClean="0">
                <a:solidFill>
                  <a:schemeClr val="bg1"/>
                </a:solidFill>
              </a:rPr>
              <a:t>Historic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sea</a:t>
            </a:r>
            <a:r>
              <a:rPr lang="nl-NL" altLang="nl-NL" dirty="0" smtClean="0">
                <a:solidFill>
                  <a:schemeClr val="bg1"/>
                </a:solidFill>
              </a:rPr>
              <a:t>-level </a:t>
            </a:r>
            <a:r>
              <a:rPr lang="nl-NL" altLang="nl-NL" dirty="0" err="1" smtClean="0">
                <a:solidFill>
                  <a:schemeClr val="bg1"/>
                </a:solidFill>
              </a:rPr>
              <a:t>cycle</a:t>
            </a:r>
            <a:r>
              <a:rPr lang="nl-NL" altLang="nl-NL" dirty="0" smtClean="0">
                <a:solidFill>
                  <a:schemeClr val="bg1"/>
                </a:solidFill>
              </a:rPr>
              <a:t> (1853-2000 AD, </a:t>
            </a:r>
            <a:r>
              <a:rPr lang="nl-NL" altLang="nl-NL" b="1" dirty="0" smtClean="0">
                <a:solidFill>
                  <a:srgbClr val="FFFF00"/>
                </a:solidFill>
              </a:rPr>
              <a:t>3</a:t>
            </a:r>
            <a:r>
              <a:rPr lang="nl-NL" altLang="nl-NL" dirty="0" smtClean="0">
                <a:solidFill>
                  <a:schemeClr val="bg1"/>
                </a:solidFill>
              </a:rPr>
              <a:t> m amplitude)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 smtClean="0">
                <a:solidFill>
                  <a:schemeClr val="bg1"/>
                </a:solidFill>
              </a:rPr>
              <a:t>Centennial</a:t>
            </a:r>
            <a:r>
              <a:rPr lang="nl-NL" altLang="nl-NL" dirty="0" smtClean="0">
                <a:solidFill>
                  <a:schemeClr val="bg1"/>
                </a:solidFill>
              </a:rPr>
              <a:t> Late Holocene </a:t>
            </a:r>
            <a:r>
              <a:rPr lang="nl-NL" altLang="nl-NL" dirty="0" err="1" smtClean="0">
                <a:solidFill>
                  <a:schemeClr val="bg1"/>
                </a:solidFill>
              </a:rPr>
              <a:t>cycle</a:t>
            </a:r>
            <a:r>
              <a:rPr lang="nl-NL" altLang="nl-NL" dirty="0" smtClean="0">
                <a:solidFill>
                  <a:schemeClr val="bg1"/>
                </a:solidFill>
              </a:rPr>
              <a:t> (2600 - 300 BP) </a:t>
            </a:r>
            <a:r>
              <a:rPr lang="nl-NL" altLang="nl-NL" b="1" dirty="0" smtClean="0">
                <a:solidFill>
                  <a:srgbClr val="FFFF00"/>
                </a:solidFill>
              </a:rPr>
              <a:t>(&gt;25 </a:t>
            </a:r>
            <a:r>
              <a:rPr lang="nl-NL" altLang="nl-NL" dirty="0" smtClean="0">
                <a:solidFill>
                  <a:schemeClr val="bg1"/>
                </a:solidFill>
              </a:rPr>
              <a:t>m amplitude)</a:t>
            </a:r>
          </a:p>
          <a:p>
            <a:pPr>
              <a:lnSpc>
                <a:spcPct val="90000"/>
              </a:lnSpc>
            </a:pPr>
            <a:r>
              <a:rPr lang="nl-NL" altLang="nl-NL" dirty="0" err="1" smtClean="0">
                <a:solidFill>
                  <a:schemeClr val="bg1"/>
                </a:solidFill>
              </a:rPr>
              <a:t>Millennial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cycle</a:t>
            </a:r>
            <a:r>
              <a:rPr lang="nl-NL" altLang="nl-NL" dirty="0" smtClean="0">
                <a:solidFill>
                  <a:schemeClr val="bg1"/>
                </a:solidFill>
              </a:rPr>
              <a:t>: Last </a:t>
            </a:r>
            <a:r>
              <a:rPr lang="nl-NL" altLang="nl-NL" dirty="0" err="1" smtClean="0">
                <a:solidFill>
                  <a:schemeClr val="bg1"/>
                </a:solidFill>
              </a:rPr>
              <a:t>Glacial</a:t>
            </a:r>
            <a:r>
              <a:rPr lang="nl-NL" altLang="nl-NL" dirty="0" smtClean="0">
                <a:solidFill>
                  <a:schemeClr val="bg1"/>
                </a:solidFill>
              </a:rPr>
              <a:t>- </a:t>
            </a:r>
            <a:r>
              <a:rPr lang="nl-NL" altLang="nl-NL" dirty="0" err="1" smtClean="0">
                <a:solidFill>
                  <a:schemeClr val="bg1"/>
                </a:solidFill>
              </a:rPr>
              <a:t>Early</a:t>
            </a:r>
            <a:r>
              <a:rPr lang="nl-NL" altLang="nl-NL" dirty="0" smtClean="0">
                <a:solidFill>
                  <a:schemeClr val="bg1"/>
                </a:solidFill>
              </a:rPr>
              <a:t> Holocene </a:t>
            </a:r>
            <a:r>
              <a:rPr lang="nl-NL" altLang="nl-NL" dirty="0" err="1" smtClean="0">
                <a:solidFill>
                  <a:schemeClr val="bg1"/>
                </a:solidFill>
              </a:rPr>
              <a:t>cycle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>
                <a:solidFill>
                  <a:schemeClr val="bg1"/>
                </a:solidFill>
              </a:rPr>
              <a:t>(15,000-9,000 </a:t>
            </a:r>
            <a:r>
              <a:rPr lang="nl-NL" altLang="nl-NL" dirty="0" err="1">
                <a:solidFill>
                  <a:schemeClr val="bg1"/>
                </a:solidFill>
              </a:rPr>
              <a:t>year</a:t>
            </a:r>
            <a:r>
              <a:rPr lang="nl-NL" altLang="nl-NL" dirty="0">
                <a:solidFill>
                  <a:schemeClr val="bg1"/>
                </a:solidFill>
              </a:rPr>
              <a:t> BP)_ </a:t>
            </a:r>
            <a:r>
              <a:rPr lang="nl-NL" altLang="nl-NL" b="1" dirty="0">
                <a:solidFill>
                  <a:srgbClr val="FFFF00"/>
                </a:solidFill>
              </a:rPr>
              <a:t>(&gt;</a:t>
            </a:r>
            <a:r>
              <a:rPr lang="nl-NL" altLang="nl-NL" b="1" dirty="0" smtClean="0">
                <a:solidFill>
                  <a:srgbClr val="FFFF00"/>
                </a:solidFill>
              </a:rPr>
              <a:t>150 m </a:t>
            </a:r>
            <a:r>
              <a:rPr lang="nl-NL" altLang="nl-NL" dirty="0" smtClean="0">
                <a:solidFill>
                  <a:schemeClr val="bg1"/>
                </a:solidFill>
              </a:rPr>
              <a:t>amplitude)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smtClean="0">
                <a:solidFill>
                  <a:schemeClr val="bg1"/>
                </a:solidFill>
              </a:rPr>
              <a:t>Pliocene </a:t>
            </a:r>
            <a:r>
              <a:rPr lang="nl-NL" altLang="nl-NL" dirty="0" err="1" smtClean="0">
                <a:solidFill>
                  <a:schemeClr val="bg1"/>
                </a:solidFill>
              </a:rPr>
              <a:t>lowstand</a:t>
            </a:r>
            <a:r>
              <a:rPr lang="nl-NL" altLang="nl-NL" dirty="0" smtClean="0">
                <a:solidFill>
                  <a:schemeClr val="bg1"/>
                </a:solidFill>
              </a:rPr>
              <a:t> 5.5-3.4 Ma: </a:t>
            </a:r>
            <a:r>
              <a:rPr lang="nl-NL" altLang="nl-NL" dirty="0" err="1" smtClean="0">
                <a:solidFill>
                  <a:schemeClr val="bg1"/>
                </a:solidFill>
              </a:rPr>
              <a:t>Whole</a:t>
            </a:r>
            <a:r>
              <a:rPr lang="nl-NL" altLang="nl-NL" dirty="0" smtClean="0">
                <a:solidFill>
                  <a:schemeClr val="bg1"/>
                </a:solidFill>
              </a:rPr>
              <a:t> N </a:t>
            </a:r>
            <a:r>
              <a:rPr lang="nl-NL" altLang="nl-NL" dirty="0" err="1" smtClean="0">
                <a:solidFill>
                  <a:schemeClr val="bg1"/>
                </a:solidFill>
              </a:rPr>
              <a:t>and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Mid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Caspian</a:t>
            </a:r>
            <a:r>
              <a:rPr lang="nl-NL" altLang="nl-NL" dirty="0" smtClean="0">
                <a:solidFill>
                  <a:schemeClr val="bg1"/>
                </a:solidFill>
              </a:rPr>
              <a:t> dry </a:t>
            </a:r>
            <a:r>
              <a:rPr lang="nl-NL" altLang="nl-NL" b="1" dirty="0" smtClean="0">
                <a:solidFill>
                  <a:srgbClr val="FFFF00"/>
                </a:solidFill>
              </a:rPr>
              <a:t>&gt;600 m?</a:t>
            </a:r>
          </a:p>
        </p:txBody>
      </p:sp>
    </p:spTree>
    <p:extLst>
      <p:ext uri="{BB962C8B-B14F-4D97-AF65-F5344CB8AC3E}">
        <p14:creationId xmlns:p14="http://schemas.microsoft.com/office/powerpoint/2010/main" val="40680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fld id="{18FD7E5D-5C35-4FAC-AB4F-0F562BD9E251}" type="datetime4">
              <a:rPr lang="en-US" altLang="nl-NL" sz="1000">
                <a:solidFill>
                  <a:schemeClr val="tx1"/>
                </a:solidFill>
              </a:rPr>
              <a:pPr/>
              <a:t>March 28, 2018</a:t>
            </a:fld>
            <a:endParaRPr lang="en-US" altLang="nl-NL" sz="1000">
              <a:solidFill>
                <a:schemeClr val="tx1"/>
              </a:solidFill>
            </a:endParaRPr>
          </a:p>
        </p:txBody>
      </p:sp>
      <p:sp>
        <p:nvSpPr>
          <p:cNvPr id="20483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fld id="{247DAE8F-92CD-4B23-BBB9-AD80BF47A3C7}" type="slidenum">
              <a:rPr lang="en-US" altLang="nl-NL" sz="1000">
                <a:solidFill>
                  <a:schemeClr val="tx1"/>
                </a:solidFill>
              </a:rPr>
              <a:pPr/>
              <a:t>17</a:t>
            </a:fld>
            <a:endParaRPr lang="en-US" altLang="nl-NL" sz="1000">
              <a:solidFill>
                <a:schemeClr val="tx1"/>
              </a:solidFill>
            </a:endParaRPr>
          </a:p>
        </p:txBody>
      </p:sp>
      <p:pic>
        <p:nvPicPr>
          <p:cNvPr id="20484" name="Picture 2" descr="a10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6"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6372225" y="5516563"/>
            <a:ext cx="2008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l"/>
            <a:r>
              <a:rPr lang="nl-NL" altLang="nl-NL" dirty="0" err="1">
                <a:solidFill>
                  <a:schemeClr val="tx1"/>
                </a:solidFill>
              </a:rPr>
              <a:t>Svitoch</a:t>
            </a:r>
            <a:r>
              <a:rPr lang="nl-NL" altLang="nl-NL" dirty="0">
                <a:solidFill>
                  <a:schemeClr val="tx1"/>
                </a:solidFill>
              </a:rPr>
              <a:t>, 1991</a:t>
            </a:r>
            <a:endParaRPr lang="en-GB" altLang="nl-NL" dirty="0">
              <a:solidFill>
                <a:schemeClr val="tx1"/>
              </a:solidFill>
            </a:endParaRPr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323850" y="0"/>
            <a:ext cx="84528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l"/>
            <a:r>
              <a:rPr lang="nl-NL" altLang="nl-NL" dirty="0" err="1">
                <a:solidFill>
                  <a:schemeClr val="tx1"/>
                </a:solidFill>
              </a:rPr>
              <a:t>Schematic</a:t>
            </a:r>
            <a:r>
              <a:rPr lang="nl-NL" altLang="nl-NL" dirty="0">
                <a:solidFill>
                  <a:schemeClr val="tx1"/>
                </a:solidFill>
              </a:rPr>
              <a:t> view of time </a:t>
            </a:r>
            <a:r>
              <a:rPr lang="nl-NL" altLang="nl-NL" dirty="0" err="1">
                <a:solidFill>
                  <a:schemeClr val="tx1"/>
                </a:solidFill>
              </a:rPr>
              <a:t>scales</a:t>
            </a:r>
            <a:r>
              <a:rPr lang="nl-NL" altLang="nl-NL" dirty="0">
                <a:solidFill>
                  <a:schemeClr val="tx1"/>
                </a:solidFill>
              </a:rPr>
              <a:t> </a:t>
            </a:r>
            <a:r>
              <a:rPr lang="nl-NL" altLang="nl-NL" dirty="0" err="1">
                <a:solidFill>
                  <a:schemeClr val="tx1"/>
                </a:solidFill>
              </a:rPr>
              <a:t>and</a:t>
            </a:r>
            <a:r>
              <a:rPr lang="nl-NL" altLang="nl-NL" dirty="0">
                <a:solidFill>
                  <a:schemeClr val="tx1"/>
                </a:solidFill>
              </a:rPr>
              <a:t> amplitudes of CSL change</a:t>
            </a:r>
            <a:endParaRPr lang="en-GB" altLang="nl-NL" dirty="0">
              <a:solidFill>
                <a:schemeClr val="tx1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755576" y="6394280"/>
            <a:ext cx="802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>
                <a:solidFill>
                  <a:schemeClr val="bg1"/>
                </a:solidFill>
              </a:rPr>
              <a:t>Interference</a:t>
            </a:r>
            <a:r>
              <a:rPr lang="nl-NL" sz="2400" dirty="0" smtClean="0">
                <a:solidFill>
                  <a:schemeClr val="bg1"/>
                </a:solidFill>
              </a:rPr>
              <a:t> of different </a:t>
            </a:r>
            <a:r>
              <a:rPr lang="nl-NL" sz="2400" dirty="0" err="1" smtClean="0">
                <a:solidFill>
                  <a:schemeClr val="bg1"/>
                </a:solidFill>
              </a:rPr>
              <a:t>cyclicities</a:t>
            </a:r>
            <a:r>
              <a:rPr lang="nl-NL" sz="2400" dirty="0" smtClean="0">
                <a:solidFill>
                  <a:schemeClr val="bg1"/>
                </a:solidFill>
              </a:rPr>
              <a:t> in </a:t>
            </a:r>
            <a:r>
              <a:rPr lang="nl-NL" sz="2400" dirty="0" err="1" smtClean="0">
                <a:solidFill>
                  <a:schemeClr val="bg1"/>
                </a:solidFill>
              </a:rPr>
              <a:t>Caspian</a:t>
            </a:r>
            <a:r>
              <a:rPr lang="nl-NL" sz="2400" dirty="0" smtClean="0">
                <a:solidFill>
                  <a:schemeClr val="bg1"/>
                </a:solidFill>
              </a:rPr>
              <a:t> Sea Level Change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lim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284663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250825" y="2349500"/>
            <a:ext cx="2668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  <a:latin typeface="Tahoma" pitchFamily="34" charset="0"/>
              </a:rPr>
              <a:t>Schelda, Caucasus</a:t>
            </a:r>
          </a:p>
        </p:txBody>
      </p:sp>
      <p:pic>
        <p:nvPicPr>
          <p:cNvPr id="145412" name="Picture 4" descr="107-0799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9"/>
          <a:stretch>
            <a:fillRect/>
          </a:stretch>
        </p:blipFill>
        <p:spPr bwMode="auto">
          <a:xfrm>
            <a:off x="4716463" y="115888"/>
            <a:ext cx="424815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4859338" y="2420938"/>
            <a:ext cx="292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  <a:latin typeface="Tahoma" pitchFamily="34" charset="0"/>
              </a:rPr>
              <a:t>AkTru, Altay, Siberia</a:t>
            </a:r>
          </a:p>
        </p:txBody>
      </p:sp>
      <p:pic>
        <p:nvPicPr>
          <p:cNvPr id="145414" name="Picture 6" descr="Rotation of Glac_028"/>
          <p:cNvPicPr>
            <a:picLocks noChangeAspect="1" noChangeArrowheads="1"/>
          </p:cNvPicPr>
          <p:nvPr/>
        </p:nvPicPr>
        <p:blipFill>
          <a:blip r:embed="rId4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3940"/>
          <a:stretch>
            <a:fillRect/>
          </a:stretch>
        </p:blipFill>
        <p:spPr bwMode="auto">
          <a:xfrm>
            <a:off x="179388" y="2997200"/>
            <a:ext cx="4392612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0" y="5300663"/>
            <a:ext cx="239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  <a:latin typeface="Tahoma" pitchFamily="34" charset="0"/>
              </a:rPr>
              <a:t>Silvretta, Austria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2123728" y="6021288"/>
            <a:ext cx="52300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  <a:latin typeface="Tahoma" pitchFamily="34" charset="0"/>
              </a:rPr>
              <a:t>Shrinking glaciers since Little Ice Age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5417" name="Picture 9" descr="LIARuiz2"/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7" b="38853"/>
          <a:stretch>
            <a:fillRect/>
          </a:stretch>
        </p:blipFill>
        <p:spPr bwMode="auto">
          <a:xfrm>
            <a:off x="4787900" y="2997200"/>
            <a:ext cx="4176713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5200650" y="5313363"/>
            <a:ext cx="3770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err="1">
                <a:solidFill>
                  <a:schemeClr val="bg1"/>
                </a:solidFill>
                <a:latin typeface="Tahoma" pitchFamily="34" charset="0"/>
              </a:rPr>
              <a:t>Nevado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</a:rPr>
              <a:t> del Ruiz, Colombia</a:t>
            </a:r>
          </a:p>
        </p:txBody>
      </p:sp>
    </p:spTree>
    <p:extLst>
      <p:ext uri="{BB962C8B-B14F-4D97-AF65-F5344CB8AC3E}">
        <p14:creationId xmlns:p14="http://schemas.microsoft.com/office/powerpoint/2010/main" val="37949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limaat\TreesunderMendenhallGlac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8783"/>
            <a:ext cx="6840760" cy="66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"/>
          <a:stretch/>
        </p:blipFill>
        <p:spPr bwMode="auto">
          <a:xfrm>
            <a:off x="827584" y="153029"/>
            <a:ext cx="7705725" cy="601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117722" y="6314873"/>
            <a:ext cx="91254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Greenland at Saharan latitude,   3000 km from the ocean like Gobi now, extreme desert climate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5802198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Permian, 250 million years ago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6662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280400" cy="53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57437" y="6021288"/>
            <a:ext cx="8986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  <a:latin typeface="Tahoma" pitchFamily="34" charset="0"/>
              </a:rPr>
              <a:t>More than 80 Alpine glaciers show Roman forest or peat remains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6588125" y="5516563"/>
            <a:ext cx="2255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Holzhauser et al., 2005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6659563" y="2852738"/>
            <a:ext cx="1969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ahoma" pitchFamily="34" charset="0"/>
              </a:rPr>
              <a:t>Little Ice Age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5508625" y="2852738"/>
            <a:ext cx="869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ahoma" pitchFamily="34" charset="0"/>
              </a:rPr>
              <a:t>MWP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3131840" y="2852936"/>
            <a:ext cx="17179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ahoma" pitchFamily="34" charset="0"/>
              </a:rPr>
              <a:t>Roman age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2051050" y="2852738"/>
            <a:ext cx="112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ahoma" pitchFamily="34" charset="0"/>
              </a:rPr>
              <a:t>850 BP</a:t>
            </a:r>
          </a:p>
        </p:txBody>
      </p:sp>
    </p:spTree>
    <p:extLst>
      <p:ext uri="{BB962C8B-B14F-4D97-AF65-F5344CB8AC3E}">
        <p14:creationId xmlns:p14="http://schemas.microsoft.com/office/powerpoint/2010/main" val="5775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30764" y="11056"/>
            <a:ext cx="892899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u="sng" dirty="0" smtClean="0">
                <a:solidFill>
                  <a:srgbClr val="FFFF00"/>
                </a:solidFill>
              </a:rPr>
              <a:t>Time regimes of </a:t>
            </a:r>
            <a:r>
              <a:rPr lang="nl-NL" sz="4000" u="sng" dirty="0" err="1" smtClean="0">
                <a:solidFill>
                  <a:srgbClr val="FFFF00"/>
                </a:solidFill>
              </a:rPr>
              <a:t>processes</a:t>
            </a:r>
            <a:r>
              <a:rPr lang="nl-NL" sz="4000" u="sng" dirty="0" smtClean="0">
                <a:solidFill>
                  <a:srgbClr val="FFFF00"/>
                </a:solidFill>
              </a:rPr>
              <a:t> in nature</a:t>
            </a:r>
          </a:p>
          <a:p>
            <a:r>
              <a:rPr lang="nl-NL" sz="4000" dirty="0" smtClean="0">
                <a:solidFill>
                  <a:schemeClr val="bg1"/>
                </a:solidFill>
              </a:rPr>
              <a:t>Time as </a:t>
            </a:r>
            <a:r>
              <a:rPr lang="nl-NL" sz="4000" dirty="0" err="1" smtClean="0">
                <a:solidFill>
                  <a:schemeClr val="bg1"/>
                </a:solidFill>
              </a:rPr>
              <a:t>an</a:t>
            </a:r>
            <a:r>
              <a:rPr lang="nl-NL" sz="4000" dirty="0" smtClean="0">
                <a:solidFill>
                  <a:schemeClr val="bg1"/>
                </a:solidFill>
              </a:rPr>
              <a:t> </a:t>
            </a:r>
            <a:r>
              <a:rPr lang="nl-NL" sz="4000" i="1" dirty="0" err="1" smtClean="0">
                <a:solidFill>
                  <a:srgbClr val="FFFF00"/>
                </a:solidFill>
              </a:rPr>
              <a:t>arrow</a:t>
            </a:r>
            <a:r>
              <a:rPr lang="nl-NL" sz="4000" i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nl-NL" sz="4000" dirty="0" smtClean="0">
                <a:solidFill>
                  <a:schemeClr val="bg1"/>
                </a:solidFill>
              </a:rPr>
              <a:t>(</a:t>
            </a:r>
            <a:r>
              <a:rPr lang="nl-NL" sz="4000" dirty="0" err="1" smtClean="0">
                <a:solidFill>
                  <a:schemeClr val="bg1"/>
                </a:solidFill>
              </a:rPr>
              <a:t>radioactive</a:t>
            </a:r>
            <a:r>
              <a:rPr lang="nl-NL" sz="4000" dirty="0" smtClean="0">
                <a:solidFill>
                  <a:schemeClr val="bg1"/>
                </a:solidFill>
              </a:rPr>
              <a:t> </a:t>
            </a:r>
            <a:r>
              <a:rPr lang="nl-NL" sz="4000" dirty="0" err="1" smtClean="0">
                <a:solidFill>
                  <a:schemeClr val="bg1"/>
                </a:solidFill>
              </a:rPr>
              <a:t>decay</a:t>
            </a:r>
            <a:r>
              <a:rPr lang="nl-NL" sz="4000" dirty="0" smtClean="0">
                <a:solidFill>
                  <a:schemeClr val="bg1"/>
                </a:solidFill>
              </a:rPr>
              <a:t>, </a:t>
            </a:r>
            <a:r>
              <a:rPr lang="nl-NL" sz="4000" dirty="0" err="1" smtClean="0">
                <a:solidFill>
                  <a:schemeClr val="bg1"/>
                </a:solidFill>
              </a:rPr>
              <a:t>river</a:t>
            </a:r>
            <a:r>
              <a:rPr lang="nl-NL" sz="4000" dirty="0" smtClean="0">
                <a:solidFill>
                  <a:schemeClr val="bg1"/>
                </a:solidFill>
              </a:rPr>
              <a:t> flow)</a:t>
            </a: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 smtClean="0">
                <a:solidFill>
                  <a:schemeClr val="bg1"/>
                </a:solidFill>
              </a:rPr>
              <a:t>Time as a </a:t>
            </a:r>
            <a:r>
              <a:rPr lang="nl-NL" sz="4000" i="1" dirty="0" err="1" smtClean="0">
                <a:solidFill>
                  <a:srgbClr val="FFFF00"/>
                </a:solidFill>
              </a:rPr>
              <a:t>cycle</a:t>
            </a:r>
            <a:r>
              <a:rPr lang="nl-NL" sz="4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nl-NL" sz="4000" dirty="0" smtClean="0">
                <a:solidFill>
                  <a:schemeClr val="bg1"/>
                </a:solidFill>
              </a:rPr>
              <a:t>(</a:t>
            </a:r>
            <a:r>
              <a:rPr lang="nl-NL" sz="4000" dirty="0" err="1" smtClean="0">
                <a:solidFill>
                  <a:schemeClr val="bg1"/>
                </a:solidFill>
              </a:rPr>
              <a:t>Milanković</a:t>
            </a:r>
            <a:r>
              <a:rPr lang="nl-NL" sz="4000" dirty="0" smtClean="0">
                <a:solidFill>
                  <a:schemeClr val="bg1"/>
                </a:solidFill>
              </a:rPr>
              <a:t>,</a:t>
            </a:r>
            <a:endParaRPr lang="nl-NL" sz="4000" dirty="0" smtClean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t</a:t>
            </a:r>
            <a:r>
              <a:rPr lang="nl-NL" sz="4000" dirty="0" smtClean="0">
                <a:solidFill>
                  <a:schemeClr val="bg1"/>
                </a:solidFill>
              </a:rPr>
              <a:t>ime </a:t>
            </a:r>
            <a:r>
              <a:rPr lang="nl-NL" sz="4000" dirty="0" err="1" smtClean="0">
                <a:solidFill>
                  <a:schemeClr val="bg1"/>
                </a:solidFill>
              </a:rPr>
              <a:t>scales</a:t>
            </a:r>
            <a:r>
              <a:rPr lang="nl-NL" sz="4000" dirty="0" smtClean="0">
                <a:solidFill>
                  <a:schemeClr val="bg1"/>
                </a:solidFill>
              </a:rPr>
              <a:t>)</a:t>
            </a:r>
          </a:p>
          <a:p>
            <a:endParaRPr lang="nl-NL" sz="4000" dirty="0" smtClean="0">
              <a:solidFill>
                <a:schemeClr val="bg1"/>
              </a:solidFill>
            </a:endParaRPr>
          </a:p>
          <a:p>
            <a:r>
              <a:rPr lang="nl-NL" sz="4000" dirty="0" smtClean="0">
                <a:solidFill>
                  <a:schemeClr val="bg1"/>
                </a:solidFill>
              </a:rPr>
              <a:t>Time as a </a:t>
            </a:r>
            <a:r>
              <a:rPr lang="nl-NL" sz="4000" i="1" dirty="0" err="1" smtClean="0">
                <a:solidFill>
                  <a:srgbClr val="FFFF00"/>
                </a:solidFill>
              </a:rPr>
              <a:t>pulse</a:t>
            </a:r>
            <a:r>
              <a:rPr lang="nl-NL" sz="40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nl-NL" sz="4000" i="1" dirty="0" smtClean="0">
                <a:solidFill>
                  <a:schemeClr val="bg1"/>
                </a:solidFill>
              </a:rPr>
              <a:t>(</a:t>
            </a:r>
            <a:r>
              <a:rPr lang="nl-NL" sz="4000" dirty="0" err="1" smtClean="0">
                <a:solidFill>
                  <a:schemeClr val="bg1"/>
                </a:solidFill>
              </a:rPr>
              <a:t>earthquake</a:t>
            </a:r>
            <a:r>
              <a:rPr lang="nl-NL" sz="4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nl-NL" sz="4000" dirty="0" err="1">
                <a:solidFill>
                  <a:schemeClr val="bg1"/>
                </a:solidFill>
              </a:rPr>
              <a:t>f</a:t>
            </a:r>
            <a:r>
              <a:rPr lang="nl-NL" sz="4000" dirty="0" err="1" smtClean="0">
                <a:solidFill>
                  <a:schemeClr val="bg1"/>
                </a:solidFill>
              </a:rPr>
              <a:t>requency</a:t>
            </a:r>
            <a:r>
              <a:rPr lang="nl-NL" sz="4000" dirty="0" smtClean="0">
                <a:solidFill>
                  <a:schemeClr val="bg1"/>
                </a:solidFill>
              </a:rPr>
              <a:t>/magnitude</a:t>
            </a:r>
            <a:r>
              <a:rPr lang="nl-NL" sz="4000" i="1" dirty="0" smtClean="0">
                <a:solidFill>
                  <a:schemeClr val="bg1"/>
                </a:solidFill>
              </a:rPr>
              <a:t>)</a:t>
            </a:r>
            <a:endParaRPr lang="nl-NL" sz="4000" i="1" dirty="0">
              <a:solidFill>
                <a:schemeClr val="bg1"/>
              </a:solidFill>
            </a:endParaRPr>
          </a:p>
        </p:txBody>
      </p:sp>
      <p:pic>
        <p:nvPicPr>
          <p:cNvPr id="3" name="F09014.MOV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20"/>
            <a:ext cx="2376264" cy="159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564904"/>
            <a:ext cx="1690420" cy="20882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64904"/>
            <a:ext cx="2808311" cy="21282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b="70609"/>
          <a:stretch/>
        </p:blipFill>
        <p:spPr>
          <a:xfrm>
            <a:off x="3419872" y="4797152"/>
            <a:ext cx="3744416" cy="126091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97152"/>
            <a:ext cx="1751452" cy="12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1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712344" y="2780928"/>
            <a:ext cx="338345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IPCC projects</a:t>
            </a:r>
          </a:p>
          <a:p>
            <a:pPr eaLnBrk="0" hangingPunct="0"/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ising temperature,</a:t>
            </a: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rising 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ea level</a:t>
            </a:r>
            <a:endParaRPr lang="en-US" sz="2400" b="1" dirty="0">
              <a:solidFill>
                <a:schemeClr val="bg1"/>
              </a:solidFill>
              <a:latin typeface="Tahoma" pitchFamily="34" charset="0"/>
            </a:endParaRPr>
          </a:p>
          <a:p>
            <a:pPr eaLnBrk="0" hangingPunct="0"/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ecause of rising CO</a:t>
            </a:r>
            <a:r>
              <a:rPr lang="en-US" sz="2400" b="1" baseline="-25000" dirty="0" smtClean="0">
                <a:solidFill>
                  <a:schemeClr val="bg1"/>
                </a:solidFill>
                <a:latin typeface="Tahoma" pitchFamily="34" charset="0"/>
              </a:rPr>
              <a:t>2</a:t>
            </a:r>
          </a:p>
          <a:p>
            <a:pPr eaLnBrk="0" hangingPunct="0"/>
            <a:endParaRPr lang="en-US" sz="2400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Are these </a:t>
            </a:r>
            <a:r>
              <a:rPr lang="en-US" sz="2400" b="1" dirty="0" smtClean="0">
                <a:solidFill>
                  <a:srgbClr val="FFFF00"/>
                </a:solidFill>
                <a:latin typeface="Tahoma" pitchFamily="34" charset="0"/>
              </a:rPr>
              <a:t>arrows?</a:t>
            </a:r>
          </a:p>
          <a:p>
            <a:pPr eaLnBrk="0" hangingPunct="0"/>
            <a:endParaRPr lang="en-US" sz="2400" b="1" dirty="0">
              <a:solidFill>
                <a:srgbClr val="FFFF00"/>
              </a:solidFill>
              <a:latin typeface="Tahoma" pitchFamily="34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Can we extrapolate </a:t>
            </a: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</a:rPr>
              <a:t>into the future? </a:t>
            </a:r>
          </a:p>
          <a:p>
            <a:pPr eaLnBrk="0" hangingPunct="0"/>
            <a:endParaRPr lang="en-US" sz="2400" b="1" dirty="0" smtClean="0">
              <a:solidFill>
                <a:srgbClr val="FFFF00"/>
              </a:solidFill>
              <a:latin typeface="Tahoma" pitchFamily="34" charset="0"/>
            </a:endParaRPr>
          </a:p>
          <a:p>
            <a:pPr eaLnBrk="0" hangingPunct="0"/>
            <a:endParaRPr lang="en-US" sz="2400" b="1" dirty="0" smtClean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8"/>
          <a:stretch/>
        </p:blipFill>
        <p:spPr bwMode="auto">
          <a:xfrm>
            <a:off x="16823" y="0"/>
            <a:ext cx="5708400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758"/>
            <a:ext cx="5712344" cy="365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r="10288"/>
          <a:stretch/>
        </p:blipFill>
        <p:spPr bwMode="auto">
          <a:xfrm>
            <a:off x="5712344" y="-17512"/>
            <a:ext cx="3431656" cy="19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7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33238"/>
            <a:ext cx="8079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How do we know past temperatures? 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53" y="1175186"/>
            <a:ext cx="4795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(1) Instrumental measurements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mt-oceanography.info/science+society/lectures/illustrations/lecture20/thermome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39" y="1698406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699" y="6237310"/>
            <a:ext cx="8685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Different scales, different ways of measuring, discontinuous records 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5153" y="5762824"/>
            <a:ext cx="478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Fahrenheit, Reaumur, Celsius (1742), Celsius now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47713" y="5837238"/>
            <a:ext cx="1905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84B90D-AF29-4410-8BAB-331019A6E43B}" type="datetime4">
              <a:rPr lang="en-US" sz="1400" smtClean="0"/>
              <a:pPr>
                <a:defRPr/>
              </a:pPr>
              <a:t>March 28, 2018</a:t>
            </a:fld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DAA79E-3956-4315-8D1A-30B8456ACF5F}" type="slidenum">
              <a:rPr lang="en-US" sz="1400" smtClean="0"/>
              <a:pPr>
                <a:defRPr/>
              </a:pPr>
              <a:t>24</a:t>
            </a:fld>
            <a:endParaRPr lang="en-US" sz="1400" dirty="0"/>
          </a:p>
        </p:txBody>
      </p:sp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3" y="476672"/>
            <a:ext cx="8804723" cy="362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4405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ata source: </a:t>
            </a:r>
            <a:r>
              <a:rPr lang="en-US" sz="1400" dirty="0">
                <a:solidFill>
                  <a:schemeClr val="bg1"/>
                </a:solidFill>
              </a:rPr>
              <a:t>Hadley </a:t>
            </a:r>
            <a:r>
              <a:rPr lang="en-US" sz="1400" dirty="0" smtClean="0">
                <a:solidFill>
                  <a:schemeClr val="bg1"/>
                </a:solidFill>
              </a:rPr>
              <a:t>Centre, </a:t>
            </a:r>
            <a:r>
              <a:rPr lang="en-US" sz="1400" dirty="0">
                <a:solidFill>
                  <a:schemeClr val="bg1"/>
                </a:solidFill>
                <a:hlinkClick r:id="rId3" action="ppaction://hlinkfile"/>
              </a:rPr>
              <a:t>Earth Policy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0221" y="15007"/>
            <a:ext cx="678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Continuous time series Central English Temperature since 1650</a:t>
            </a:r>
            <a:r>
              <a:rPr lang="en-GB" dirty="0" smtClean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621" y="4942042"/>
            <a:ext cx="795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no acceleration in temperature rise due to </a:t>
            </a:r>
            <a:r>
              <a:rPr lang="en-US" dirty="0" smtClean="0"/>
              <a:t>rising CO2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1354" y="452654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CET Longest continuous instrumental temperature record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</a:t>
            </a:r>
            <a:r>
              <a:rPr lang="en-GB" sz="2800" dirty="0" smtClean="0">
                <a:solidFill>
                  <a:schemeClr val="bg1"/>
                </a:solidFill>
              </a:rPr>
              <a:t>nd CO</a:t>
            </a:r>
            <a:r>
              <a:rPr lang="en-GB" sz="2800" baseline="-25000" dirty="0" smtClean="0">
                <a:solidFill>
                  <a:schemeClr val="bg1"/>
                </a:solidFill>
              </a:rPr>
              <a:t>2</a:t>
            </a:r>
            <a:r>
              <a:rPr lang="en-GB" sz="2800" dirty="0" smtClean="0">
                <a:solidFill>
                  <a:schemeClr val="bg1"/>
                </a:solidFill>
              </a:rPr>
              <a:t> emissions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al time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" y="28150"/>
            <a:ext cx="9053104" cy="64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195513" y="1989138"/>
            <a:ext cx="2502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nl-NL" sz="2800" dirty="0" smtClean="0">
                <a:latin typeface="Tahoma" pitchFamily="34" charset="0"/>
              </a:rPr>
              <a:t>Public opinion:</a:t>
            </a:r>
            <a:endParaRPr lang="en-GB" sz="2800" dirty="0">
              <a:latin typeface="Tahoma" pitchFamily="34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932363" y="1989138"/>
            <a:ext cx="2673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nl-NL" sz="2400" i="1" dirty="0" smtClean="0">
                <a:latin typeface="Tahoma" pitchFamily="34" charset="0"/>
              </a:rPr>
              <a:t>Ice </a:t>
            </a:r>
            <a:r>
              <a:rPr lang="nl-NL" sz="2400" i="1" dirty="0" err="1" smtClean="0">
                <a:latin typeface="Tahoma" pitchFamily="34" charset="0"/>
              </a:rPr>
              <a:t>age</a:t>
            </a:r>
            <a:r>
              <a:rPr lang="nl-NL" sz="2400" i="1" dirty="0" smtClean="0">
                <a:latin typeface="Tahoma" pitchFamily="34" charset="0"/>
              </a:rPr>
              <a:t> is </a:t>
            </a:r>
            <a:r>
              <a:rPr lang="nl-NL" sz="2400" i="1" dirty="0" err="1" smtClean="0">
                <a:latin typeface="Tahoma" pitchFamily="34" charset="0"/>
              </a:rPr>
              <a:t>coming</a:t>
            </a:r>
            <a:r>
              <a:rPr lang="nl-NL" sz="2400" i="1" dirty="0" smtClean="0">
                <a:latin typeface="Tahoma" pitchFamily="34" charset="0"/>
              </a:rPr>
              <a:t>!</a:t>
            </a:r>
            <a:endParaRPr lang="en-GB" sz="2400" i="1" dirty="0">
              <a:latin typeface="Tahoma" pitchFamily="34" charset="0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6876256" y="2446338"/>
            <a:ext cx="0" cy="720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932363" y="816543"/>
            <a:ext cx="237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nl-NL" sz="2400" i="1" dirty="0">
                <a:latin typeface="Tahoma" pitchFamily="34" charset="0"/>
              </a:rPr>
              <a:t>Global warming!</a:t>
            </a:r>
            <a:endParaRPr lang="en-GB" sz="2400" i="1" dirty="0">
              <a:latin typeface="Tahoma" pitchFamily="34" charset="0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167563" y="1263310"/>
            <a:ext cx="889454" cy="69271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95536" y="641780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400" dirty="0" smtClean="0">
                <a:solidFill>
                  <a:schemeClr val="bg1"/>
                </a:solidFill>
                <a:latin typeface="Tahoma" pitchFamily="34" charset="0"/>
              </a:rPr>
              <a:t>Temperature: also cycle, colder climate 1943-1976, but why?</a:t>
            </a:r>
            <a:endParaRPr lang="en-GB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8488816" y="968376"/>
            <a:ext cx="259647" cy="58987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8620834" y="70676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?</a:t>
            </a:r>
            <a:endParaRPr lang="nl-NL" sz="4000" b="1" dirty="0"/>
          </a:p>
        </p:txBody>
      </p:sp>
      <p:pic>
        <p:nvPicPr>
          <p:cNvPr id="11" name="Picture 4" descr="nat_geo_tem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b="20876"/>
          <a:stretch/>
        </p:blipFill>
        <p:spPr bwMode="auto">
          <a:xfrm>
            <a:off x="2875015" y="4941168"/>
            <a:ext cx="5297385" cy="8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6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563938" y="404813"/>
            <a:ext cx="85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ahoma" pitchFamily="34" charset="0"/>
              </a:rPr>
              <a:t>1972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956550" y="333375"/>
            <a:ext cx="85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Tahoma" pitchFamily="34" charset="0"/>
              </a:rPr>
              <a:t>1976</a:t>
            </a:r>
          </a:p>
        </p:txBody>
      </p:sp>
      <p:pic>
        <p:nvPicPr>
          <p:cNvPr id="14338" name="Picture 2" descr="D:\Klimaat\The_Big_Free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67" y="1602319"/>
            <a:ext cx="3989132" cy="525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eakers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35520" y="1529159"/>
            <a:ext cx="3599458" cy="5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Speakers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764209" y="0"/>
            <a:ext cx="3639069" cy="52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2768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1972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4838" y="3731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1976</a:t>
            </a:r>
            <a:endParaRPr lang="nl-NL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50286" y="160231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1977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602700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</a:rPr>
              <a:t>Global temperature anomaly and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CO</a:t>
            </a:r>
            <a:r>
              <a:rPr lang="en-US" sz="2400" baseline="-25000" dirty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</a:rPr>
              <a:t>since 1958: </a:t>
            </a:r>
            <a:endParaRPr lang="en-US" sz="24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ctr" eaLnBrk="0" hangingPunct="0"/>
            <a:r>
              <a:rPr lang="en-US" sz="2400" b="1" dirty="0" smtClean="0">
                <a:solidFill>
                  <a:srgbClr val="FFFF00"/>
                </a:solidFill>
                <a:latin typeface="Tahoma" pitchFamily="34" charset="0"/>
              </a:rPr>
              <a:t>arrow </a:t>
            </a:r>
            <a:r>
              <a:rPr lang="en-US" sz="2400" b="1" dirty="0" smtClean="0">
                <a:solidFill>
                  <a:srgbClr val="FFFF00"/>
                </a:solidFill>
                <a:latin typeface="Tahoma" pitchFamily="34" charset="0"/>
              </a:rPr>
              <a:t>or cycles</a:t>
            </a:r>
            <a:r>
              <a:rPr lang="en-US" sz="2400" dirty="0" smtClean="0">
                <a:solidFill>
                  <a:srgbClr val="FFFF00"/>
                </a:solidFill>
                <a:latin typeface="Tahoma" pitchFamily="34" charset="0"/>
              </a:rPr>
              <a:t>?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</a:rPr>
              <a:t>Last updated Jan/2018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</a:rPr>
              <a:t>Climate4you.com)</a:t>
            </a:r>
          </a:p>
        </p:txBody>
      </p:sp>
      <p:pic>
        <p:nvPicPr>
          <p:cNvPr id="3074" name="Picture 2" descr="http://www.climate4you.com/images/HadCRUT4%20GlobalMonthlyTempSince1958%20AndC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0" y="-8221"/>
            <a:ext cx="8784860" cy="60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Klimaat\Braat-1-1024x6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85" y="6225883"/>
            <a:ext cx="9043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Same since 1995, with </a:t>
            </a:r>
            <a:r>
              <a:rPr lang="en-GB" sz="2400" dirty="0">
                <a:solidFill>
                  <a:schemeClr val="bg1"/>
                </a:solidFill>
              </a:rPr>
              <a:t>2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El </a:t>
            </a:r>
            <a:r>
              <a:rPr lang="en-GB" sz="2400" dirty="0" smtClean="0">
                <a:solidFill>
                  <a:schemeClr val="bg1"/>
                </a:solidFill>
              </a:rPr>
              <a:t>Niño </a:t>
            </a:r>
            <a:r>
              <a:rPr lang="en-GB" sz="2400" dirty="0" smtClean="0">
                <a:solidFill>
                  <a:schemeClr val="bg1"/>
                </a:solidFill>
              </a:rPr>
              <a:t>‘hot flushes</a:t>
            </a:r>
            <a:r>
              <a:rPr lang="en-GB" sz="2400" dirty="0" smtClean="0">
                <a:solidFill>
                  <a:schemeClr val="bg1"/>
                </a:solidFill>
              </a:rPr>
              <a:t>’, but what triggers </a:t>
            </a:r>
            <a:r>
              <a:rPr lang="en-GB" sz="2400" dirty="0">
                <a:solidFill>
                  <a:schemeClr val="bg1"/>
                </a:solidFill>
              </a:rPr>
              <a:t>El </a:t>
            </a:r>
            <a:r>
              <a:rPr lang="en-GB" sz="2400" dirty="0" smtClean="0">
                <a:solidFill>
                  <a:schemeClr val="bg1"/>
                </a:solidFill>
              </a:rPr>
              <a:t>Niño?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es.washington.edu/cig/figures/pdoindex_b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66609" cy="39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47713" y="5837238"/>
            <a:ext cx="1905000" cy="304800"/>
          </a:xfrm>
          <a:prstGeom prst="rect">
            <a:avLst/>
          </a:prstGeom>
        </p:spPr>
        <p:txBody>
          <a:bodyPr/>
          <a:lstStyle/>
          <a:p>
            <a:fld id="{A7D8FD50-3AA2-418D-8CC3-B5B1AE19D901}" type="datetime4">
              <a:rPr lang="en-US" sz="1400">
                <a:solidFill>
                  <a:srgbClr val="000000"/>
                </a:solidFill>
              </a:rPr>
              <a:pPr/>
              <a:t>March 28, 2018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/>
          <a:lstStyle/>
          <a:p>
            <a:fld id="{4CEE54ED-057A-44B2-9E23-F76D02606D6B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-21021" y="4747201"/>
            <a:ext cx="916660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nl-NL" sz="28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sz="2800" dirty="0" smtClean="0">
                <a:solidFill>
                  <a:schemeClr val="bg1"/>
                </a:solidFill>
                <a:latin typeface="Arial" charset="0"/>
              </a:rPr>
              <a:t>Natural </a:t>
            </a:r>
            <a:r>
              <a:rPr lang="nl-NL" sz="2800" dirty="0" err="1" smtClean="0">
                <a:solidFill>
                  <a:schemeClr val="bg1"/>
                </a:solidFill>
                <a:latin typeface="Arial" charset="0"/>
              </a:rPr>
              <a:t>cycles</a:t>
            </a:r>
            <a:r>
              <a:rPr lang="nl-NL" sz="2800" dirty="0" smtClean="0">
                <a:solidFill>
                  <a:schemeClr val="bg1"/>
                </a:solidFill>
                <a:latin typeface="Arial" charset="0"/>
              </a:rPr>
              <a:t> in the Pacific</a:t>
            </a:r>
            <a:r>
              <a:rPr lang="nl-NL" sz="2800" dirty="0" smtClean="0">
                <a:solidFill>
                  <a:schemeClr val="bg1"/>
                </a:solidFill>
              </a:rPr>
              <a:t>: El </a:t>
            </a:r>
            <a:r>
              <a:rPr lang="nl-NL" sz="2800" dirty="0" err="1" smtClean="0">
                <a:solidFill>
                  <a:schemeClr val="bg1"/>
                </a:solidFill>
              </a:rPr>
              <a:t>Niño</a:t>
            </a:r>
            <a:r>
              <a:rPr lang="nl-NL" sz="2800" dirty="0" smtClean="0">
                <a:solidFill>
                  <a:schemeClr val="bg1"/>
                </a:solidFill>
              </a:rPr>
              <a:t>-La </a:t>
            </a:r>
            <a:r>
              <a:rPr lang="nl-NL" sz="2800" dirty="0" err="1" smtClean="0">
                <a:solidFill>
                  <a:schemeClr val="bg1"/>
                </a:solidFill>
              </a:rPr>
              <a:t>Niña</a:t>
            </a:r>
            <a:r>
              <a:rPr lang="nl-NL" sz="2800" dirty="0" smtClean="0">
                <a:solidFill>
                  <a:schemeClr val="bg1"/>
                </a:solidFill>
              </a:rPr>
              <a:t> (~5 </a:t>
            </a:r>
            <a:r>
              <a:rPr lang="nl-NL" sz="2800" dirty="0" err="1" smtClean="0">
                <a:solidFill>
                  <a:schemeClr val="bg1"/>
                </a:solidFill>
              </a:rPr>
              <a:t>years</a:t>
            </a:r>
            <a:r>
              <a:rPr lang="nl-NL" sz="2800" dirty="0" smtClean="0">
                <a:solidFill>
                  <a:schemeClr val="bg1"/>
                </a:solidFill>
              </a:rPr>
              <a:t>)</a:t>
            </a:r>
            <a:endParaRPr lang="nl-NL" sz="28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800" dirty="0" smtClean="0">
                <a:solidFill>
                  <a:schemeClr val="bg1"/>
                </a:solidFill>
                <a:latin typeface="Arial" charset="0"/>
              </a:rPr>
              <a:t>PDO (Pacific </a:t>
            </a:r>
            <a:r>
              <a:rPr lang="nl-NL" sz="2800" dirty="0" err="1" smtClean="0">
                <a:solidFill>
                  <a:schemeClr val="bg1"/>
                </a:solidFill>
                <a:latin typeface="Arial" charset="0"/>
              </a:rPr>
              <a:t>Decadal</a:t>
            </a:r>
            <a:r>
              <a:rPr lang="nl-NL" sz="28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  <a:latin typeface="Arial" charset="0"/>
              </a:rPr>
              <a:t>Oscillation</a:t>
            </a:r>
            <a:r>
              <a:rPr lang="nl-NL" sz="2800" dirty="0" smtClean="0">
                <a:solidFill>
                  <a:schemeClr val="bg1"/>
                </a:solidFill>
                <a:latin typeface="Arial" charset="0"/>
              </a:rPr>
              <a:t>), </a:t>
            </a:r>
            <a:r>
              <a:rPr lang="nl-NL" sz="2800" dirty="0" err="1" smtClean="0">
                <a:solidFill>
                  <a:schemeClr val="bg1"/>
                </a:solidFill>
                <a:latin typeface="Arial" charset="0"/>
              </a:rPr>
              <a:t>parallels</a:t>
            </a:r>
            <a:r>
              <a:rPr lang="nl-NL" sz="2800" dirty="0" smtClean="0">
                <a:solidFill>
                  <a:schemeClr val="bg1"/>
                </a:solidFill>
                <a:latin typeface="Arial" charset="0"/>
              </a:rPr>
              <a:t> T </a:t>
            </a:r>
            <a:r>
              <a:rPr lang="nl-NL" sz="2800" dirty="0" err="1" smtClean="0">
                <a:solidFill>
                  <a:schemeClr val="bg1"/>
                </a:solidFill>
                <a:latin typeface="Arial" charset="0"/>
              </a:rPr>
              <a:t>cycles</a:t>
            </a:r>
            <a:endParaRPr lang="nl-NL" sz="2800" dirty="0" smtClean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endParaRPr lang="nl-NL" sz="2800" dirty="0" smtClean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n-GB" sz="2800" b="1" dirty="0" smtClean="0">
                <a:solidFill>
                  <a:schemeClr val="bg1"/>
                </a:solidFill>
                <a:latin typeface="Arial" charset="0"/>
              </a:rPr>
              <a:t>If we don’t know how it works, can we predict how it will behave in future? </a:t>
            </a:r>
            <a:endParaRPr lang="en-US" sz="28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284663" y="1481859"/>
            <a:ext cx="171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l-NL" sz="1800" b="1" dirty="0" smtClean="0">
                <a:solidFill>
                  <a:srgbClr val="000000"/>
                </a:solidFill>
                <a:latin typeface="Arial" charset="0"/>
              </a:rPr>
              <a:t>PDO </a:t>
            </a:r>
            <a:r>
              <a:rPr lang="nl-NL" sz="1800" b="1" dirty="0" err="1" smtClean="0">
                <a:solidFill>
                  <a:srgbClr val="000000"/>
                </a:solidFill>
                <a:latin typeface="Arial" charset="0"/>
              </a:rPr>
              <a:t>Negative</a:t>
            </a: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0181" name="Line 5"/>
          <p:cNvSpPr>
            <a:spLocks noChangeShapeType="1"/>
          </p:cNvSpPr>
          <p:nvPr/>
        </p:nvSpPr>
        <p:spPr bwMode="auto">
          <a:xfrm>
            <a:off x="3951781" y="2060848"/>
            <a:ext cx="23764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mtClean="0">
              <a:solidFill>
                <a:srgbClr val="FFFFFF"/>
              </a:solidFill>
            </a:endParaRPr>
          </a:p>
        </p:txBody>
      </p:sp>
      <p:sp>
        <p:nvSpPr>
          <p:cNvPr id="690182" name="Text Box 6"/>
          <p:cNvSpPr txBox="1">
            <a:spLocks noChangeArrowheads="1"/>
          </p:cNvSpPr>
          <p:nvPr/>
        </p:nvSpPr>
        <p:spPr bwMode="auto">
          <a:xfrm>
            <a:off x="6351838" y="1429472"/>
            <a:ext cx="2390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l-NL" sz="1800" b="1" dirty="0" smtClean="0">
                <a:solidFill>
                  <a:srgbClr val="000000"/>
                </a:solidFill>
                <a:latin typeface="Arial" charset="0"/>
              </a:rPr>
              <a:t>PDO </a:t>
            </a:r>
            <a:r>
              <a:rPr lang="nl-NL" sz="1800" b="1" dirty="0" err="1" smtClean="0">
                <a:solidFill>
                  <a:srgbClr val="000000"/>
                </a:solidFill>
                <a:latin typeface="Arial" charset="0"/>
              </a:rPr>
              <a:t>Positive</a:t>
            </a:r>
            <a:r>
              <a:rPr lang="nl-NL" sz="1800" b="1" dirty="0" smtClean="0">
                <a:solidFill>
                  <a:srgbClr val="000000"/>
                </a:solidFill>
                <a:latin typeface="Arial" charset="0"/>
              </a:rPr>
              <a:t>     Neg</a:t>
            </a: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0183" name="Line 7"/>
          <p:cNvSpPr>
            <a:spLocks noChangeShapeType="1"/>
          </p:cNvSpPr>
          <p:nvPr/>
        </p:nvSpPr>
        <p:spPr bwMode="auto">
          <a:xfrm>
            <a:off x="6351838" y="2047305"/>
            <a:ext cx="1657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mtClean="0">
              <a:solidFill>
                <a:srgbClr val="FFFFFF"/>
              </a:solidFill>
            </a:endParaRPr>
          </a:p>
        </p:txBody>
      </p:sp>
      <p:sp>
        <p:nvSpPr>
          <p:cNvPr id="690184" name="Text Box 8"/>
          <p:cNvSpPr txBox="1">
            <a:spLocks noChangeArrowheads="1"/>
          </p:cNvSpPr>
          <p:nvPr/>
        </p:nvSpPr>
        <p:spPr bwMode="auto">
          <a:xfrm rot="10800000">
            <a:off x="8686800" y="1792288"/>
            <a:ext cx="458788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eaLnBrk="1" hangingPunct="1"/>
            <a:r>
              <a:rPr lang="nl-NL" sz="1800" b="1" smtClean="0">
                <a:solidFill>
                  <a:srgbClr val="000000"/>
                </a:solidFill>
                <a:latin typeface="Arial" charset="0"/>
              </a:rPr>
              <a:t>El Ni</a:t>
            </a:r>
            <a:r>
              <a:rPr lang="nl-NL" sz="18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ño</a:t>
            </a:r>
          </a:p>
        </p:txBody>
      </p:sp>
      <p:sp>
        <p:nvSpPr>
          <p:cNvPr id="690185" name="Line 9"/>
          <p:cNvSpPr>
            <a:spLocks noChangeShapeType="1"/>
          </p:cNvSpPr>
          <p:nvPr/>
        </p:nvSpPr>
        <p:spPr bwMode="auto">
          <a:xfrm flipV="1">
            <a:off x="8893175" y="15573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mtClean="0">
              <a:solidFill>
                <a:srgbClr val="FFFFFF"/>
              </a:solidFill>
            </a:endParaRPr>
          </a:p>
        </p:txBody>
      </p:sp>
      <p:sp>
        <p:nvSpPr>
          <p:cNvPr id="690186" name="Text Box 10"/>
          <p:cNvSpPr txBox="1">
            <a:spLocks noChangeArrowheads="1"/>
          </p:cNvSpPr>
          <p:nvPr/>
        </p:nvSpPr>
        <p:spPr bwMode="auto">
          <a:xfrm rot="10800000">
            <a:off x="8686800" y="2741613"/>
            <a:ext cx="458788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eaLnBrk="1" hangingPunct="1"/>
            <a:r>
              <a:rPr lang="nl-NL" sz="1800" b="1" smtClean="0">
                <a:solidFill>
                  <a:srgbClr val="000000"/>
                </a:solidFill>
                <a:latin typeface="Arial" charset="0"/>
              </a:rPr>
              <a:t>La Ni</a:t>
            </a:r>
            <a:r>
              <a:rPr lang="nl-NL" sz="18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ña</a:t>
            </a:r>
          </a:p>
        </p:txBody>
      </p:sp>
      <p:sp>
        <p:nvSpPr>
          <p:cNvPr id="690187" name="Line 11"/>
          <p:cNvSpPr>
            <a:spLocks noChangeShapeType="1"/>
          </p:cNvSpPr>
          <p:nvPr/>
        </p:nvSpPr>
        <p:spPr bwMode="auto">
          <a:xfrm>
            <a:off x="8893175" y="3644900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Climate: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average of weather over a long period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</a:rPr>
              <a:t>International Meteorological Organisation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n 1935 (climate was still considered constant): 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</a:rPr>
              <a:t>Period 1901-1930 is  </a:t>
            </a:r>
            <a:r>
              <a:rPr lang="en-GB" b="1" dirty="0" smtClean="0">
                <a:solidFill>
                  <a:schemeClr val="bg1"/>
                </a:solidFill>
              </a:rPr>
              <a:t>Climatic Normal Period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Global time ser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8" t="49883" r="46408" b="4099"/>
          <a:stretch/>
        </p:blipFill>
        <p:spPr bwMode="auto">
          <a:xfrm>
            <a:off x="3228109" y="3241964"/>
            <a:ext cx="2063972" cy="29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8359" y="58375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1930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1326567" y="6320740"/>
            <a:ext cx="650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Present-day global temperature data from that period (</a:t>
            </a:r>
            <a:r>
              <a:rPr lang="en-GB" b="1" dirty="0" err="1" smtClean="0">
                <a:solidFill>
                  <a:schemeClr val="bg1"/>
                </a:solidFill>
              </a:rPr>
              <a:t>MetOffice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oodfortrees.org/graph/rss/from:1998/mean:12/offset:0.23/plot/rss/from:1998/trend/offset:0.23/plot/gistemp/from:1998/mean:12/plot/gistemp/from:1998/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"/>
            <a:ext cx="8604449" cy="64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167" y="6453336"/>
            <a:ext cx="845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Large </a:t>
            </a:r>
            <a:r>
              <a:rPr lang="en-GB" sz="2400" b="1" dirty="0" smtClean="0">
                <a:solidFill>
                  <a:schemeClr val="bg1"/>
                </a:solidFill>
              </a:rPr>
              <a:t>differences</a:t>
            </a:r>
            <a:r>
              <a:rPr lang="en-GB" sz="2400" dirty="0" smtClean="0">
                <a:solidFill>
                  <a:schemeClr val="bg1"/>
                </a:solidFill>
              </a:rPr>
              <a:t> between surface data and satellite temperatures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76331">
            <a:off x="2723950" y="184352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Land based</a:t>
            </a:r>
            <a:endParaRPr lang="nl-NL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475307">
            <a:off x="5421422" y="4955722"/>
            <a:ext cx="15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Satellite-based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Klimaat\gissustampering1999-2013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"/>
            <a:ext cx="8893659" cy="64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6276430"/>
            <a:ext cx="327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Harmonization problems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limaat\StationsWorl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43" y="-20960"/>
            <a:ext cx="6336704" cy="59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958" y="6028037"/>
            <a:ext cx="893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Irregular distribution of weather station on the globe: how to calculate global temperature?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British omit areas without data, Americans extrapolate from far-removed weather stations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res plotdecomp surface temp 2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4072" b="6428"/>
          <a:stretch/>
        </p:blipFill>
        <p:spPr bwMode="auto">
          <a:xfrm>
            <a:off x="1412117" y="3642169"/>
            <a:ext cx="5054105" cy="25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ERES Surface Trends 2017 Atlant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387424"/>
            <a:ext cx="5336976" cy="486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7884" y="6279642"/>
            <a:ext cx="216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W. Eschenbach, 2018</a:t>
            </a: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6233475"/>
            <a:ext cx="7632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Large </a:t>
            </a:r>
            <a:r>
              <a:rPr lang="en-GB" sz="2400" b="1" dirty="0" smtClean="0">
                <a:solidFill>
                  <a:schemeClr val="bg1"/>
                </a:solidFill>
              </a:rPr>
              <a:t>regional</a:t>
            </a:r>
            <a:r>
              <a:rPr lang="en-GB" sz="2400" dirty="0" smtClean="0">
                <a:solidFill>
                  <a:schemeClr val="bg1"/>
                </a:solidFill>
              </a:rPr>
              <a:t> differences in temperature trends 2000-2017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337" y="5620807"/>
            <a:ext cx="158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W. Eschenbach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4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ural and anthropogenic forcin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7667"/>
            <a:ext cx="5122351" cy="43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169" y="5418850"/>
            <a:ext cx="7605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Attribution to causes by wiggle matching is difficult</a:t>
            </a:r>
            <a:endParaRPr lang="nl-NL" sz="2800" dirty="0"/>
          </a:p>
        </p:txBody>
      </p:sp>
      <p:pic>
        <p:nvPicPr>
          <p:cNvPr id="4" name="Picture 2" descr="bogus model orbital and snow albe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03474"/>
            <a:ext cx="4305395" cy="439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0" y="4574402"/>
            <a:ext cx="895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IPCC: best fit with </a:t>
            </a:r>
            <a:r>
              <a:rPr lang="en-GB" dirty="0" err="1" smtClean="0">
                <a:solidFill>
                  <a:schemeClr val="bg1"/>
                </a:solidFill>
              </a:rPr>
              <a:t>natural+anthropogenic</a:t>
            </a:r>
            <a:r>
              <a:rPr lang="en-GB" dirty="0" smtClean="0">
                <a:solidFill>
                  <a:schemeClr val="bg1"/>
                </a:solidFill>
              </a:rPr>
              <a:t> .   Eschenbach: bogus model fits with only naturals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320" y="4262497"/>
            <a:ext cx="1275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W. Eschenbach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1883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sitive_proof_of_global_war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50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5847456"/>
            <a:ext cx="849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(2) </a:t>
            </a:r>
            <a:r>
              <a:rPr lang="nl-NL" sz="2800" dirty="0" err="1" smtClean="0">
                <a:solidFill>
                  <a:schemeClr val="bg1"/>
                </a:solidFill>
              </a:rPr>
              <a:t>Reconstruction</a:t>
            </a:r>
            <a:r>
              <a:rPr lang="nl-NL" sz="2800" dirty="0" smtClean="0">
                <a:solidFill>
                  <a:schemeClr val="bg1"/>
                </a:solidFill>
              </a:rPr>
              <a:t> of past </a:t>
            </a:r>
            <a:r>
              <a:rPr lang="nl-NL" sz="2800" dirty="0" err="1" smtClean="0">
                <a:solidFill>
                  <a:schemeClr val="bg1"/>
                </a:solidFill>
              </a:rPr>
              <a:t>temperatures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from</a:t>
            </a:r>
            <a:r>
              <a:rPr lang="nl-NL" sz="2800" dirty="0" smtClean="0">
                <a:solidFill>
                  <a:schemeClr val="bg1"/>
                </a:solidFill>
              </a:rPr>
              <a:t>  </a:t>
            </a:r>
            <a:r>
              <a:rPr lang="nl-NL" sz="2800" b="1" dirty="0">
                <a:solidFill>
                  <a:schemeClr val="bg1"/>
                </a:solidFill>
              </a:rPr>
              <a:t>p</a:t>
            </a:r>
            <a:r>
              <a:rPr lang="nl-NL" sz="2800" b="1" dirty="0" smtClean="0">
                <a:solidFill>
                  <a:schemeClr val="bg1"/>
                </a:solidFill>
              </a:rPr>
              <a:t>roxy</a:t>
            </a:r>
            <a:r>
              <a:rPr lang="nl-NL" sz="2800" dirty="0" smtClean="0">
                <a:solidFill>
                  <a:schemeClr val="bg1"/>
                </a:solidFill>
              </a:rPr>
              <a:t>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01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O:\Canonf\Rusland2017Rostov\DSC07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97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Afbeeldingsresultaat voor arctica islandica growth ring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248"/>
            <a:ext cx="4885087" cy="24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7109" y="2563681"/>
            <a:ext cx="43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Arctica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Islandica</a:t>
            </a:r>
            <a:r>
              <a:rPr lang="en-GB" dirty="0" smtClean="0">
                <a:solidFill>
                  <a:schemeClr val="bg1"/>
                </a:solidFill>
              </a:rPr>
              <a:t>, 500 y old  mollusc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6" name="Picture 8" descr="O:\1Spiegelzee\SpiegelzeeIllustratiesv1\Fig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04551" y="3364635"/>
            <a:ext cx="3224628" cy="19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aznnual layering ice cor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2273"/>
            <a:ext cx="4186436" cy="29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6244" y="6067495"/>
            <a:ext cx="395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Annual layering, </a:t>
            </a:r>
            <a:r>
              <a:rPr lang="en-GB" dirty="0" err="1" smtClean="0">
                <a:solidFill>
                  <a:schemeClr val="bg1"/>
                </a:solidFill>
              </a:rPr>
              <a:t>Quelccaya</a:t>
            </a:r>
            <a:r>
              <a:rPr lang="en-GB" dirty="0" smtClean="0">
                <a:solidFill>
                  <a:schemeClr val="bg1"/>
                </a:solidFill>
              </a:rPr>
              <a:t> Ice cap, Peru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47" y="5949282"/>
            <a:ext cx="224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Varves</a:t>
            </a:r>
            <a:r>
              <a:rPr lang="en-GB" dirty="0" smtClean="0">
                <a:solidFill>
                  <a:schemeClr val="bg1"/>
                </a:solidFill>
              </a:rPr>
              <a:t>, annual glacial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sediment layers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541" y="2460203"/>
            <a:ext cx="109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Tree rings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AutoShape 12" descr="Afbeeldingsresultaat voor annual coral layers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50482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14" descr="Afbeeldingsresultaat voor annual coral layers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50482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64" name="Picture 16" descr="https://coastal.er.usgs.gov/crest/research-themes/images/X-rayL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0122" y="3282446"/>
            <a:ext cx="3200932" cy="213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43924" y="5992778"/>
            <a:ext cx="207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Annual coral growth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503" y="6273225"/>
            <a:ext cx="2721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Annual proxies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Graanprijs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83" y="195358"/>
            <a:ext cx="5761807" cy="43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702257" y="195358"/>
            <a:ext cx="5303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/>
              <a:t>Wheat prices </a:t>
            </a:r>
            <a:r>
              <a:rPr lang="en-US" sz="2800" b="1" dirty="0"/>
              <a:t>in </a:t>
            </a:r>
            <a:r>
              <a:rPr lang="en-US" sz="2800" b="1" dirty="0" smtClean="0"/>
              <a:t>Europe </a:t>
            </a:r>
            <a:r>
              <a:rPr lang="en-US" sz="2800" b="1" dirty="0"/>
              <a:t>1200-1900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6516216" y="3429000"/>
            <a:ext cx="2087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/>
              <a:t>Little Ice Age</a:t>
            </a:r>
            <a:endParaRPr lang="en-US" sz="2400" b="1" dirty="0"/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1621718" y="5848648"/>
            <a:ext cx="14398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1" y="207755"/>
            <a:ext cx="2875740" cy="4308957"/>
          </a:xfrm>
          <a:prstGeom prst="rect">
            <a:avLst/>
          </a:prstGeom>
        </p:spPr>
      </p:pic>
      <p:pic>
        <p:nvPicPr>
          <p:cNvPr id="8" name="Picture 11" descr="ch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21889"/>
          <a:stretch>
            <a:fillRect/>
          </a:stretch>
        </p:blipFill>
        <p:spPr bwMode="auto">
          <a:xfrm>
            <a:off x="2369358" y="4577471"/>
            <a:ext cx="38163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8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IPCC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6"/>
          <a:stretch>
            <a:fillRect/>
          </a:stretch>
        </p:blipFill>
        <p:spPr bwMode="auto">
          <a:xfrm>
            <a:off x="198095" y="208574"/>
            <a:ext cx="3887788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 descr="Kro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80" y="222705"/>
            <a:ext cx="45370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921898" y="342495"/>
            <a:ext cx="35527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latin typeface="Tahoma" pitchFamily="34" charset="0"/>
              </a:rPr>
              <a:t>Medieval  Warm Period</a:t>
            </a:r>
            <a:endParaRPr lang="en-US" sz="1600" b="1" dirty="0">
              <a:latin typeface="Tahoma" pitchFamily="34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300192" y="2362387"/>
            <a:ext cx="1563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 smtClean="0">
                <a:latin typeface="Tahoma" pitchFamily="34" charset="0"/>
              </a:rPr>
              <a:t>Little Ice Age</a:t>
            </a:r>
            <a:endParaRPr lang="en-US" sz="1600" b="1" dirty="0">
              <a:latin typeface="Tahoma" pitchFamily="34" charset="0"/>
            </a:endParaRP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921898" y="3313114"/>
            <a:ext cx="360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solidFill>
                  <a:schemeClr val="bg1"/>
                </a:solidFill>
                <a:latin typeface="Tahoma" pitchFamily="34" charset="0"/>
              </a:rPr>
              <a:t>McIntyre, </a:t>
            </a:r>
            <a:r>
              <a:rPr lang="en-US" sz="2400" i="1" dirty="0" err="1">
                <a:solidFill>
                  <a:schemeClr val="bg1"/>
                </a:solidFill>
                <a:latin typeface="Tahoma" pitchFamily="34" charset="0"/>
              </a:rPr>
              <a:t>McKitrick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</a:rPr>
              <a:t>, 2003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-1" y="3290599"/>
            <a:ext cx="4144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solidFill>
                  <a:schemeClr val="bg1"/>
                </a:solidFill>
                <a:latin typeface="Tahoma" pitchFamily="34" charset="0"/>
              </a:rPr>
              <a:t>Mann et al., 1998, IPCC 2001</a:t>
            </a:r>
          </a:p>
        </p:txBody>
      </p: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261411" y="3573491"/>
            <a:ext cx="3924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400" b="1" dirty="0" smtClean="0">
                <a:latin typeface="Tahoma" pitchFamily="34" charset="0"/>
              </a:rPr>
              <a:t>“</a:t>
            </a:r>
            <a:endParaRPr lang="en-US" sz="1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6" y="3770314"/>
            <a:ext cx="3374485" cy="298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95" y="3889833"/>
            <a:ext cx="1902062" cy="277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6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marcott's thesi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364"/>
            <a:ext cx="7272808" cy="61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506" y="6315305"/>
            <a:ext cx="826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Shaun </a:t>
            </a:r>
            <a:r>
              <a:rPr lang="en-GB" sz="2400" dirty="0" err="1" smtClean="0">
                <a:solidFill>
                  <a:schemeClr val="bg1"/>
                </a:solidFill>
              </a:rPr>
              <a:t>Marcott’s</a:t>
            </a:r>
            <a:r>
              <a:rPr lang="en-GB" sz="2400" dirty="0" smtClean="0">
                <a:solidFill>
                  <a:schemeClr val="bg1"/>
                </a:solidFill>
              </a:rPr>
              <a:t> hockey stick: not in thesis, only in Science paper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67"/>
          <a:stretch/>
        </p:blipFill>
        <p:spPr>
          <a:xfrm>
            <a:off x="-30801" y="0"/>
            <a:ext cx="9138267" cy="674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559024">
            <a:off x="5253079" y="735772"/>
            <a:ext cx="69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Volga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3582137">
            <a:off x="5819836" y="224268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Caspian Sea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6061" y="209693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Black Sea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4869160"/>
            <a:ext cx="159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Mediterranean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5919" y="142607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Aral Sea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Klimaat\MWPGlobalRoodWarmBlauwKoud Geel Droog Groen N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0" y="116632"/>
            <a:ext cx="8904428" cy="582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367" y="6268670"/>
            <a:ext cx="815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Medieval Warm Period global data: red= warm, blue = cold, yellow= dry, green= wet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8384" y="557379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WUWT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1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47713" y="5837238"/>
            <a:ext cx="1905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84B90D-AF29-4410-8BAB-331019A6E43B}" type="datetime4">
              <a:rPr lang="en-US" sz="1400" smtClean="0"/>
              <a:pPr>
                <a:defRPr/>
              </a:pPr>
              <a:t>March 28, 2018</a:t>
            </a:fld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77000" y="5837238"/>
            <a:ext cx="1905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DAA79E-3956-4315-8D1A-30B8456ACF5F}" type="slidenum">
              <a:rPr lang="en-US" sz="1400" smtClean="0"/>
              <a:pPr>
                <a:defRPr/>
              </a:pPr>
              <a:t>41</a:t>
            </a:fld>
            <a:endParaRPr lang="en-US" sz="1400" dirty="0"/>
          </a:p>
        </p:txBody>
      </p:sp>
      <p:pic>
        <p:nvPicPr>
          <p:cNvPr id="245762" name="Picture 2" descr="http://nextgrandminimum.files.wordpress.com/2012/01/solar_activity_projections.jpg?w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827673" cy="48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095999"/>
            <a:ext cx="85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Climate projections based on Solar activity: next Little Ice Age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13487" y="6327039"/>
            <a:ext cx="913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Attribution problem: Is </a:t>
            </a:r>
            <a:r>
              <a:rPr lang="en-GB" sz="2400" dirty="0" smtClean="0">
                <a:solidFill>
                  <a:schemeClr val="bg1"/>
                </a:solidFill>
              </a:rPr>
              <a:t>there a relation with sunspot activity? Unproven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2978743"/>
            <a:ext cx="3563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Solar people say: it will get colder, we are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heading for another Little Ice Age 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olarscience.msfc.nasa.gov/images/Cycle22Cycle23Cycle24big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2780928"/>
            <a:ext cx="5292081" cy="396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8"/>
          <a:stretch/>
        </p:blipFill>
        <p:spPr bwMode="auto">
          <a:xfrm>
            <a:off x="0" y="35380"/>
            <a:ext cx="5076056" cy="24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508104" y="764704"/>
            <a:ext cx="2815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IPCC </a:t>
            </a:r>
            <a:r>
              <a:rPr lang="nl-NL" sz="2800" dirty="0" err="1" smtClean="0">
                <a:solidFill>
                  <a:schemeClr val="bg1"/>
                </a:solidFill>
              </a:rPr>
              <a:t>people</a:t>
            </a:r>
            <a:r>
              <a:rPr lang="nl-NL" sz="2800" dirty="0" smtClean="0">
                <a:solidFill>
                  <a:schemeClr val="bg1"/>
                </a:solidFill>
              </a:rPr>
              <a:t> say</a:t>
            </a:r>
          </a:p>
          <a:p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it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will</a:t>
            </a:r>
            <a:r>
              <a:rPr lang="nl-NL" sz="2800" dirty="0" smtClean="0">
                <a:solidFill>
                  <a:schemeClr val="bg1"/>
                </a:solidFill>
              </a:rPr>
              <a:t> get warmer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6" name="Picture 4" descr="nat_geo_tem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10" y="5094335"/>
            <a:ext cx="3419872" cy="168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8040" y="6310884"/>
            <a:ext cx="183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Remember 1976!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003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785" y="6113338"/>
            <a:ext cx="8255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The best </a:t>
            </a:r>
            <a:r>
              <a:rPr lang="en-GB" sz="2400" dirty="0" smtClean="0">
                <a:solidFill>
                  <a:schemeClr val="bg1"/>
                </a:solidFill>
              </a:rPr>
              <a:t>we’ve </a:t>
            </a:r>
            <a:r>
              <a:rPr lang="en-GB" sz="2400" dirty="0" smtClean="0">
                <a:solidFill>
                  <a:schemeClr val="bg1"/>
                </a:solidFill>
              </a:rPr>
              <a:t>already </a:t>
            </a:r>
            <a:r>
              <a:rPr lang="en-GB" sz="2400" dirty="0" err="1" smtClean="0">
                <a:solidFill>
                  <a:schemeClr val="bg1"/>
                </a:solidFill>
              </a:rPr>
              <a:t>had:Holocene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Climate optimum, 6000 </a:t>
            </a:r>
            <a:r>
              <a:rPr lang="en-GB" sz="2400" dirty="0" smtClean="0">
                <a:solidFill>
                  <a:schemeClr val="bg1"/>
                </a:solidFill>
              </a:rPr>
              <a:t>BP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fbeeldingsresultaat voor holocene climate curv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" y="31367"/>
            <a:ext cx="8902447" cy="59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76578" y="563666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Wikimedia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49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glomar challeng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0640"/>
            <a:ext cx="3651104" cy="46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301208"/>
            <a:ext cx="81583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Proxy data </a:t>
            </a:r>
            <a:r>
              <a:rPr lang="en-GB" sz="2800" dirty="0" smtClean="0">
                <a:solidFill>
                  <a:schemeClr val="bg1"/>
                </a:solidFill>
              </a:rPr>
              <a:t>(oxygen isotopes in deep sea and ice cores)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reveal s</a:t>
            </a:r>
            <a:r>
              <a:rPr lang="en-GB" sz="2800" dirty="0" smtClean="0">
                <a:solidFill>
                  <a:schemeClr val="bg1"/>
                </a:solidFill>
              </a:rPr>
              <a:t>till </a:t>
            </a:r>
            <a:r>
              <a:rPr lang="en-GB" sz="2800" dirty="0" smtClean="0">
                <a:solidFill>
                  <a:schemeClr val="bg1"/>
                </a:solidFill>
              </a:rPr>
              <a:t>longer </a:t>
            </a:r>
            <a:r>
              <a:rPr lang="en-GB" sz="2800" dirty="0" smtClean="0">
                <a:solidFill>
                  <a:schemeClr val="bg1"/>
                </a:solidFill>
              </a:rPr>
              <a:t>cycles: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what </a:t>
            </a:r>
            <a:r>
              <a:rPr lang="en-GB" sz="2800" dirty="0" smtClean="0">
                <a:solidFill>
                  <a:schemeClr val="bg1"/>
                </a:solidFill>
              </a:rPr>
              <a:t>do they mean? </a:t>
            </a:r>
            <a:endParaRPr lang="en-GB" sz="2800" dirty="0" smtClean="0">
              <a:solidFill>
                <a:schemeClr val="bg1"/>
              </a:solidFill>
            </a:endParaRP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Fourier analysis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4" name="Picture 5" descr="Icecor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3119" b="4135"/>
          <a:stretch/>
        </p:blipFill>
        <p:spPr bwMode="auto">
          <a:xfrm>
            <a:off x="6409540" y="250639"/>
            <a:ext cx="2699792" cy="46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:\A10K\KroonenbergFiguren\Kro07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6117" r="4708" b="5398"/>
          <a:stretch/>
        </p:blipFill>
        <p:spPr bwMode="auto">
          <a:xfrm>
            <a:off x="3005367" y="220729"/>
            <a:ext cx="3395960" cy="46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A10K\KroonenbergFiguren\Kro0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07" y="0"/>
            <a:ext cx="5277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A10K\KroonenbergFiguren\Kro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-1588"/>
            <a:ext cx="5613400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11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limaat\Milankovic3i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2525"/>
            <a:ext cx="7920880" cy="679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ekapija.com/thumbs/milutin_milankovic_060815_tw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4"/>
            <a:ext cx="2288735" cy="17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rhiva.unilib.rs/unilib/eng/about_us/exhibitions/milankovic_virtual/images/milankoviceve%20krive%20osuncavanj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10210" r="4952" b="34932"/>
          <a:stretch/>
        </p:blipFill>
        <p:spPr bwMode="auto">
          <a:xfrm>
            <a:off x="2483768" y="13065"/>
            <a:ext cx="3498661" cy="162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3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limaat\450kaClimate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" y="908720"/>
            <a:ext cx="90109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67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Klimaat\clip_image004_thum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1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44000" cy="605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308" y="6238352"/>
            <a:ext cx="870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1993: Alarming Caspian Sea Level rise, 15 cm/year, 100* </a:t>
            </a:r>
            <a:r>
              <a:rPr lang="en-GB" sz="2400" dirty="0" err="1" smtClean="0">
                <a:solidFill>
                  <a:schemeClr val="bg1"/>
                </a:solidFill>
              </a:rPr>
              <a:t>eustatic</a:t>
            </a:r>
            <a:r>
              <a:rPr lang="en-GB" sz="2400" dirty="0" smtClean="0">
                <a:solidFill>
                  <a:schemeClr val="bg1"/>
                </a:solidFill>
              </a:rPr>
              <a:t> rate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1A0599-F575-44E5-AD87-0D28C8738308}" type="slidenum">
              <a:rPr lang="en-US"/>
              <a:pPr/>
              <a:t>50</a:t>
            </a:fld>
            <a:endParaRPr lang="en-US"/>
          </a:p>
        </p:txBody>
      </p:sp>
      <p:pic>
        <p:nvPicPr>
          <p:cNvPr id="263173" name="Picture 5" descr="20F250v4.jpg (10874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" y="0"/>
            <a:ext cx="913905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467544" y="6235653"/>
            <a:ext cx="81968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Earth  </a:t>
            </a:r>
            <a:r>
              <a:rPr lang="en-US" sz="2400" dirty="0">
                <a:solidFill>
                  <a:schemeClr val="bg1"/>
                </a:solidFill>
              </a:rPr>
              <a:t>250 </a:t>
            </a:r>
            <a:r>
              <a:rPr lang="en-US" sz="2400" dirty="0" smtClean="0">
                <a:solidFill>
                  <a:schemeClr val="bg1"/>
                </a:solidFill>
              </a:rPr>
              <a:t>million years from now: Greenland desert again?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p_00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" y="0"/>
            <a:ext cx="914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79512" y="6472965"/>
            <a:ext cx="427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Flooding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chemeClr val="bg1"/>
                </a:solidFill>
              </a:rPr>
              <a:t>Chechen</a:t>
            </a:r>
            <a:r>
              <a:rPr lang="nl-NL" dirty="0" smtClean="0">
                <a:solidFill>
                  <a:schemeClr val="bg1"/>
                </a:solidFill>
              </a:rPr>
              <a:t> Island, </a:t>
            </a:r>
            <a:r>
              <a:rPr lang="nl-NL" dirty="0" err="1" smtClean="0">
                <a:solidFill>
                  <a:schemeClr val="bg1"/>
                </a:solidFill>
              </a:rPr>
              <a:t>Dagestan</a:t>
            </a:r>
            <a:r>
              <a:rPr lang="nl-NL" dirty="0" smtClean="0">
                <a:solidFill>
                  <a:schemeClr val="bg1"/>
                </a:solidFill>
              </a:rPr>
              <a:t>. 1995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BA44-91FD-40AC-8E0A-67FE077B3587}" type="datetime4">
              <a:rPr lang="en-US" altLang="nl-NL"/>
              <a:pPr/>
              <a:t>March 28, 2018</a:t>
            </a:fld>
            <a:endParaRPr lang="en-US" altLang="nl-NL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815511-79B9-4815-B5EA-ED9A59CB40EA}" type="slidenum">
              <a:rPr lang="en-US" altLang="nl-NL"/>
              <a:pPr/>
              <a:t>7</a:t>
            </a:fld>
            <a:endParaRPr lang="en-US" altLang="nl-NL"/>
          </a:p>
        </p:txBody>
      </p:sp>
      <p:pic>
        <p:nvPicPr>
          <p:cNvPr id="195586" name="Picture 2" descr="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1018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2563813" y="63388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GB" altLang="nl-NL" sz="2800" i="1">
              <a:solidFill>
                <a:srgbClr val="FAFD00"/>
              </a:solidFill>
              <a:latin typeface="Arial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23528" y="6453336"/>
            <a:ext cx="237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Manas</a:t>
            </a:r>
            <a:r>
              <a:rPr lang="nl-NL" dirty="0" smtClean="0">
                <a:solidFill>
                  <a:schemeClr val="bg1"/>
                </a:solidFill>
              </a:rPr>
              <a:t>, </a:t>
            </a:r>
            <a:r>
              <a:rPr lang="nl-NL" dirty="0" err="1" smtClean="0">
                <a:solidFill>
                  <a:schemeClr val="bg1"/>
                </a:solidFill>
              </a:rPr>
              <a:t>Dagestan</a:t>
            </a:r>
            <a:r>
              <a:rPr lang="nl-NL" dirty="0" smtClean="0">
                <a:solidFill>
                  <a:schemeClr val="bg1"/>
                </a:solidFill>
              </a:rPr>
              <a:t>, 1995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7" name="Picture 2" descr="caspc_005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Tacent4\AWhomes\Kroonenberg_SB\Casp_007.jpg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Tacent4\AWhomes\Kroonenberg_SB\Casp_004.jpg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780" y="2863690"/>
            <a:ext cx="265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Izberbash</a:t>
            </a:r>
            <a:r>
              <a:rPr lang="en-GB" dirty="0" smtClean="0">
                <a:solidFill>
                  <a:schemeClr val="bg1"/>
                </a:solidFill>
              </a:rPr>
              <a:t>, Dagestan, 1995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2863690"/>
            <a:ext cx="373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Kolchoz</a:t>
            </a:r>
            <a:r>
              <a:rPr lang="en-GB" dirty="0" smtClean="0">
                <a:solidFill>
                  <a:schemeClr val="bg1"/>
                </a:solidFill>
              </a:rPr>
              <a:t> Karla </a:t>
            </a:r>
            <a:r>
              <a:rPr lang="en-GB" dirty="0" err="1" smtClean="0">
                <a:solidFill>
                  <a:schemeClr val="bg1"/>
                </a:solidFill>
              </a:rPr>
              <a:t>Marksa</a:t>
            </a:r>
            <a:r>
              <a:rPr lang="en-GB" dirty="0" smtClean="0">
                <a:solidFill>
                  <a:schemeClr val="bg1"/>
                </a:solidFill>
              </a:rPr>
              <a:t>, Dagestan, 1995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\\Tacent4\AWhomes\Kroonenberg_SB\Casp_008.jpg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48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Kaspiisk</a:t>
            </a:r>
            <a:r>
              <a:rPr lang="en-GB" dirty="0" smtClean="0">
                <a:solidFill>
                  <a:schemeClr val="bg1"/>
                </a:solidFill>
              </a:rPr>
              <a:t>, Dagestan, 1995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960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 err="1" smtClean="0">
                <a:solidFill>
                  <a:schemeClr val="bg1"/>
                </a:solidFill>
              </a:rPr>
              <a:t>That</a:t>
            </a:r>
            <a:r>
              <a:rPr lang="nl-NL" b="1" dirty="0" smtClean="0">
                <a:solidFill>
                  <a:schemeClr val="bg1"/>
                </a:solidFill>
              </a:rPr>
              <a:t> was </a:t>
            </a:r>
            <a:r>
              <a:rPr lang="nl-NL" b="1" dirty="0" err="1" smtClean="0">
                <a:solidFill>
                  <a:schemeClr val="bg1"/>
                </a:solidFill>
              </a:rPr>
              <a:t>the</a:t>
            </a:r>
            <a:r>
              <a:rPr lang="nl-NL" b="1" dirty="0" smtClean="0">
                <a:solidFill>
                  <a:schemeClr val="bg1"/>
                </a:solidFill>
              </a:rPr>
              <a:t> highstand in 1995, but we </a:t>
            </a:r>
            <a:r>
              <a:rPr lang="nl-NL" b="1" dirty="0" err="1" smtClean="0">
                <a:solidFill>
                  <a:schemeClr val="bg1"/>
                </a:solidFill>
              </a:rPr>
              <a:t>didn’t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know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http</a:t>
            </a:r>
            <a:r>
              <a:rPr lang="nl-NL" dirty="0">
                <a:solidFill>
                  <a:schemeClr val="bg1"/>
                </a:solidFill>
              </a:rPr>
              <a:t>://www.pecad.fas.usda.gov/cropexplorer/global_reservoir/gr_regional_chart.aspx?regionid=stans&amp;reservoir_name=Caspian</a:t>
            </a:r>
          </a:p>
        </p:txBody>
      </p:sp>
      <p:pic>
        <p:nvPicPr>
          <p:cNvPr id="3" name="Picture 2" descr="Data/image supplied by NASA. Link opens up new window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398"/>
            <a:ext cx="7959472" cy="58648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52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996</Words>
  <Application>Microsoft Office PowerPoint</Application>
  <PresentationFormat>On-screen Show (4:3)</PresentationFormat>
  <Paragraphs>184</Paragraphs>
  <Slides>50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Time scales and time series in climate science</vt:lpstr>
      <vt:lpstr>PowerPoint Presentation</vt:lpstr>
      <vt:lpstr>Climate:  average of weather over a long period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scales and amplitudes of  rapid Caspian Sea level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scales and time series in climate science</dc:title>
  <dc:creator>Salomon Kroonenberg - CITG</dc:creator>
  <cp:lastModifiedBy>Salomon Kroonenberg - CITG</cp:lastModifiedBy>
  <cp:revision>185</cp:revision>
  <dcterms:created xsi:type="dcterms:W3CDTF">2018-02-15T11:06:13Z</dcterms:created>
  <dcterms:modified xsi:type="dcterms:W3CDTF">2018-03-28T08:32:01Z</dcterms:modified>
</cp:coreProperties>
</file>