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73" r:id="rId4"/>
    <p:sldId id="265" r:id="rId5"/>
    <p:sldId id="266" r:id="rId6"/>
    <p:sldId id="270" r:id="rId7"/>
    <p:sldId id="267" r:id="rId8"/>
    <p:sldId id="264" r:id="rId9"/>
    <p:sldId id="258" r:id="rId10"/>
    <p:sldId id="259" r:id="rId11"/>
    <p:sldId id="257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610D1C-3A93-46DB-B062-10202C2D3A89}" v="1" dt="2026-06-18T11:03:10.1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3" autoAdjust="0"/>
    <p:restoredTop sz="80654" autoAdjust="0"/>
  </p:normalViewPr>
  <p:slideViewPr>
    <p:cSldViewPr snapToGrid="0">
      <p:cViewPr varScale="1">
        <p:scale>
          <a:sx n="60" d="100"/>
          <a:sy n="60" d="100"/>
        </p:scale>
        <p:origin x="872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 OUDENHOVEN Floor" userId="ed456ef2-e503-4bdc-8754-a6641d4e4d25" providerId="ADAL" clId="{D438A867-FBB0-4649-A9FB-3A0148873244}"/>
    <pc:docChg chg="addSld modSld">
      <pc:chgData name="VAN OUDENHOVEN Floor" userId="ed456ef2-e503-4bdc-8754-a6641d4e4d25" providerId="ADAL" clId="{D438A867-FBB0-4649-A9FB-3A0148873244}" dt="2026-06-18T11:03:10.150" v="1"/>
      <pc:docMkLst>
        <pc:docMk/>
      </pc:docMkLst>
      <pc:sldChg chg="modSp mod">
        <pc:chgData name="VAN OUDENHOVEN Floor" userId="ed456ef2-e503-4bdc-8754-a6641d4e4d25" providerId="ADAL" clId="{D438A867-FBB0-4649-A9FB-3A0148873244}" dt="2026-06-18T11:02:14.015" v="0" actId="13926"/>
        <pc:sldMkLst>
          <pc:docMk/>
          <pc:sldMk cId="3238764072" sldId="272"/>
        </pc:sldMkLst>
        <pc:spChg chg="mod">
          <ac:chgData name="VAN OUDENHOVEN Floor" userId="ed456ef2-e503-4bdc-8754-a6641d4e4d25" providerId="ADAL" clId="{D438A867-FBB0-4649-A9FB-3A0148873244}" dt="2026-06-18T11:02:14.015" v="0" actId="13926"/>
          <ac:spMkLst>
            <pc:docMk/>
            <pc:sldMk cId="3238764072" sldId="272"/>
            <ac:spMk id="6" creationId="{97B73566-ECAF-B259-CB3F-0DEED42D7E29}"/>
          </ac:spMkLst>
        </pc:spChg>
      </pc:sldChg>
      <pc:sldChg chg="add">
        <pc:chgData name="VAN OUDENHOVEN Floor" userId="ed456ef2-e503-4bdc-8754-a6641d4e4d25" providerId="ADAL" clId="{D438A867-FBB0-4649-A9FB-3A0148873244}" dt="2026-06-18T11:03:10.150" v="1"/>
        <pc:sldMkLst>
          <pc:docMk/>
          <pc:sldMk cId="1786103846" sldId="27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rive\ANed\2jaarverslagen\jaarverslag%202025\Financieel%20Jaarverslag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8.3460231931591897E-2"/>
          <c:y val="7.2842773954473305E-2"/>
          <c:w val="0.87712311116317199"/>
          <c:h val="0.76167284277395497"/>
        </c:manualLayout>
      </c:layout>
      <c:areaChart>
        <c:grouping val="stacked"/>
        <c:varyColors val="1"/>
        <c:ser>
          <c:idx val="0"/>
          <c:order val="0"/>
          <c:tx>
            <c:strRef>
              <c:f>'Leden ANed'!$A$6</c:f>
              <c:strCache>
                <c:ptCount val="1"/>
                <c:pt idx="0">
                  <c:v>Regular</c:v>
                </c:pt>
              </c:strCache>
            </c:strRef>
          </c:tx>
          <c:spPr>
            <a:solidFill>
              <a:srgbClr val="FFFF00">
                <a:alpha val="80000"/>
              </a:srgbClr>
            </a:solidFill>
            <a:ln w="12600">
              <a:solidFill>
                <a:srgbClr val="FFFF00"/>
              </a:solidFill>
              <a:round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'Leden ANed'!$B$5:$AJ$5</c:f>
              <c:numCache>
                <c:formatCode>0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'Leden ANed'!$B$6:$AJ$6</c:f>
              <c:numCache>
                <c:formatCode>General</c:formatCode>
                <c:ptCount val="35"/>
                <c:pt idx="0">
                  <c:v>101</c:v>
                </c:pt>
                <c:pt idx="1">
                  <c:v>109</c:v>
                </c:pt>
                <c:pt idx="2">
                  <c:v>122</c:v>
                </c:pt>
                <c:pt idx="3">
                  <c:v>124</c:v>
                </c:pt>
                <c:pt idx="4">
                  <c:v>130</c:v>
                </c:pt>
                <c:pt idx="5">
                  <c:v>130</c:v>
                </c:pt>
                <c:pt idx="6">
                  <c:v>126</c:v>
                </c:pt>
                <c:pt idx="7">
                  <c:v>127</c:v>
                </c:pt>
                <c:pt idx="8">
                  <c:v>117</c:v>
                </c:pt>
                <c:pt idx="9">
                  <c:v>112</c:v>
                </c:pt>
                <c:pt idx="10">
                  <c:v>109</c:v>
                </c:pt>
                <c:pt idx="11">
                  <c:v>107</c:v>
                </c:pt>
                <c:pt idx="12">
                  <c:v>101</c:v>
                </c:pt>
                <c:pt idx="13">
                  <c:v>102</c:v>
                </c:pt>
                <c:pt idx="14">
                  <c:v>99</c:v>
                </c:pt>
                <c:pt idx="15">
                  <c:v>95</c:v>
                </c:pt>
                <c:pt idx="16">
                  <c:v>92</c:v>
                </c:pt>
                <c:pt idx="17">
                  <c:v>87</c:v>
                </c:pt>
                <c:pt idx="18">
                  <c:v>88</c:v>
                </c:pt>
                <c:pt idx="19">
                  <c:v>98</c:v>
                </c:pt>
                <c:pt idx="20">
                  <c:v>101</c:v>
                </c:pt>
                <c:pt idx="21">
                  <c:v>99</c:v>
                </c:pt>
                <c:pt idx="22">
                  <c:v>91</c:v>
                </c:pt>
                <c:pt idx="23">
                  <c:v>90</c:v>
                </c:pt>
                <c:pt idx="24">
                  <c:v>90</c:v>
                </c:pt>
                <c:pt idx="25">
                  <c:v>84</c:v>
                </c:pt>
                <c:pt idx="26">
                  <c:v>90</c:v>
                </c:pt>
                <c:pt idx="27">
                  <c:v>91</c:v>
                </c:pt>
                <c:pt idx="28">
                  <c:v>86</c:v>
                </c:pt>
                <c:pt idx="29">
                  <c:v>83</c:v>
                </c:pt>
                <c:pt idx="30">
                  <c:v>84</c:v>
                </c:pt>
                <c:pt idx="31">
                  <c:v>86</c:v>
                </c:pt>
                <c:pt idx="32">
                  <c:v>79</c:v>
                </c:pt>
                <c:pt idx="33">
                  <c:v>75</c:v>
                </c:pt>
                <c:pt idx="34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60-4D5C-8F81-E5F8199E82FD}"/>
            </c:ext>
          </c:extLst>
        </c:ser>
        <c:ser>
          <c:idx val="1"/>
          <c:order val="1"/>
          <c:tx>
            <c:strRef>
              <c:f>'Leden ANed'!$A$7</c:f>
              <c:strCache>
                <c:ptCount val="1"/>
                <c:pt idx="0">
                  <c:v>Senior Retiree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  <a:ln w="12600">
              <a:solidFill>
                <a:srgbClr val="FF0000"/>
              </a:solidFill>
              <a:round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'Leden ANed'!$B$5:$AJ$5</c:f>
              <c:numCache>
                <c:formatCode>0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'Leden ANed'!$B$7:$AJ$7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6</c:v>
                </c:pt>
                <c:pt idx="16">
                  <c:v>7</c:v>
                </c:pt>
                <c:pt idx="17">
                  <c:v>8</c:v>
                </c:pt>
                <c:pt idx="18">
                  <c:v>9</c:v>
                </c:pt>
                <c:pt idx="19">
                  <c:v>2</c:v>
                </c:pt>
                <c:pt idx="20">
                  <c:v>3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5</c:v>
                </c:pt>
                <c:pt idx="28">
                  <c:v>5</c:v>
                </c:pt>
                <c:pt idx="29">
                  <c:v>3</c:v>
                </c:pt>
                <c:pt idx="30">
                  <c:v>5</c:v>
                </c:pt>
                <c:pt idx="31">
                  <c:v>5</c:v>
                </c:pt>
                <c:pt idx="32">
                  <c:v>7</c:v>
                </c:pt>
                <c:pt idx="33">
                  <c:v>6</c:v>
                </c:pt>
                <c:pt idx="3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60-4D5C-8F81-E5F8199E82FD}"/>
            </c:ext>
          </c:extLst>
        </c:ser>
        <c:ser>
          <c:idx val="2"/>
          <c:order val="2"/>
          <c:tx>
            <c:strRef>
              <c:f>'Leden ANed'!$A$8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rgbClr val="008000">
                <a:alpha val="80000"/>
              </a:srgbClr>
            </a:solidFill>
            <a:ln w="12600">
              <a:solidFill>
                <a:srgbClr val="008000"/>
              </a:solidFill>
              <a:round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'Leden ANed'!$B$5:$AJ$5</c:f>
              <c:numCache>
                <c:formatCode>0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'Leden ANed'!$B$8:$AJ$8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0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5</c:v>
                </c:pt>
                <c:pt idx="19">
                  <c:v>7</c:v>
                </c:pt>
                <c:pt idx="20">
                  <c:v>10</c:v>
                </c:pt>
                <c:pt idx="21">
                  <c:v>11</c:v>
                </c:pt>
                <c:pt idx="22">
                  <c:v>13</c:v>
                </c:pt>
                <c:pt idx="23">
                  <c:v>12</c:v>
                </c:pt>
                <c:pt idx="24">
                  <c:v>20</c:v>
                </c:pt>
                <c:pt idx="25">
                  <c:v>22</c:v>
                </c:pt>
                <c:pt idx="26">
                  <c:v>22</c:v>
                </c:pt>
                <c:pt idx="27">
                  <c:v>31</c:v>
                </c:pt>
                <c:pt idx="28">
                  <c:v>38</c:v>
                </c:pt>
                <c:pt idx="29">
                  <c:v>41</c:v>
                </c:pt>
                <c:pt idx="30">
                  <c:v>44</c:v>
                </c:pt>
                <c:pt idx="31">
                  <c:v>33</c:v>
                </c:pt>
                <c:pt idx="32">
                  <c:v>41</c:v>
                </c:pt>
                <c:pt idx="33">
                  <c:v>41</c:v>
                </c:pt>
                <c:pt idx="3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60-4D5C-8F81-E5F8199E82FD}"/>
            </c:ext>
          </c:extLst>
        </c:ser>
        <c:ser>
          <c:idx val="3"/>
          <c:order val="3"/>
          <c:tx>
            <c:strRef>
              <c:f>'Leden ANed'!$A$9</c:f>
              <c:strCache>
                <c:ptCount val="1"/>
                <c:pt idx="0">
                  <c:v>Honorary member</c:v>
                </c:pt>
              </c:strCache>
            </c:strRef>
          </c:tx>
          <c:spPr>
            <a:solidFill>
              <a:srgbClr val="000080">
                <a:alpha val="80000"/>
              </a:srgbClr>
            </a:solidFill>
            <a:ln w="12600">
              <a:solidFill>
                <a:srgbClr val="000080"/>
              </a:solidFill>
              <a:round/>
            </a:ln>
          </c:spPr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'Leden ANed'!$B$5:$AJ$5</c:f>
              <c:numCache>
                <c:formatCode>0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'Leden ANed'!$B$9:$AJ$9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60-4D5C-8F81-E5F8199E8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4482304"/>
        <c:axId val="234774912"/>
      </c:areaChart>
      <c:catAx>
        <c:axId val="234482304"/>
        <c:scaling>
          <c:orientation val="minMax"/>
        </c:scaling>
        <c:delete val="0"/>
        <c:axPos val="b"/>
        <c:numFmt formatCode="0" sourceLinked="1"/>
        <c:majorTickMark val="cross"/>
        <c:minorTickMark val="cross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800" b="0" strike="noStrike" spc="-1">
                <a:solidFill>
                  <a:srgbClr val="000000"/>
                </a:solidFill>
                <a:latin typeface="Calibri"/>
              </a:defRPr>
            </a:pPr>
            <a:endParaRPr lang="en-US"/>
          </a:p>
        </c:txPr>
        <c:crossAx val="234774912"/>
        <c:crosses val="autoZero"/>
        <c:auto val="1"/>
        <c:lblAlgn val="ctr"/>
        <c:lblOffset val="100"/>
        <c:noMultiLvlLbl val="1"/>
      </c:catAx>
      <c:valAx>
        <c:axId val="234774912"/>
        <c:scaling>
          <c:orientation val="minMax"/>
        </c:scaling>
        <c:delete val="0"/>
        <c:axPos val="l"/>
        <c:majorGridlines>
          <c:spPr>
            <a:ln w="9360">
              <a:solidFill>
                <a:srgbClr val="000000"/>
              </a:solidFill>
              <a:round/>
            </a:ln>
          </c:spPr>
        </c:majorGridlines>
        <c:numFmt formatCode="General" sourceLinked="0"/>
        <c:majorTickMark val="cross"/>
        <c:minorTickMark val="cross"/>
        <c:tickLblPos val="nextTo"/>
        <c:spPr>
          <a:ln w="47520">
            <a:noFill/>
          </a:ln>
        </c:spPr>
        <c:txPr>
          <a:bodyPr/>
          <a:lstStyle/>
          <a:p>
            <a:pPr>
              <a:defRPr sz="800" b="0" strike="noStrike" spc="-1">
                <a:solidFill>
                  <a:srgbClr val="000000"/>
                </a:solidFill>
                <a:latin typeface="Calibri"/>
              </a:defRPr>
            </a:pPr>
            <a:endParaRPr lang="en-US"/>
          </a:p>
        </c:txPr>
        <c:crossAx val="234482304"/>
        <c:crosses val="autoZero"/>
        <c:crossBetween val="midCat"/>
      </c:valAx>
      <c:spPr>
        <a:solidFill>
          <a:srgbClr val="C0C0C0"/>
        </a:solidFill>
        <a:ln>
          <a:noFill/>
        </a:ln>
      </c:spPr>
    </c:plotArea>
    <c:legend>
      <c:legendPos val="r"/>
      <c:layout>
        <c:manualLayout>
          <c:xMode val="edge"/>
          <c:yMode val="edge"/>
          <c:x val="0.217500279678155"/>
          <c:y val="0.76392274495099899"/>
          <c:w val="0.58140682414698197"/>
          <c:h val="0.23405897792187699"/>
        </c:manualLayout>
      </c:layout>
      <c:overlay val="1"/>
      <c:spPr>
        <a:noFill/>
        <a:ln>
          <a:noFill/>
        </a:ln>
      </c:spPr>
      <c:txPr>
        <a:bodyPr/>
        <a:lstStyle/>
        <a:p>
          <a:pPr>
            <a:defRPr sz="800" b="0" strike="noStrike" spc="-1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zero"/>
    <c:showDLblsOverMax val="1"/>
  </c:chart>
  <c:spPr>
    <a:solidFill>
      <a:srgbClr val="FFFFFF"/>
    </a:solidFill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6E000-8D5E-4CB9-B14D-91772929CBC5}" type="datetimeFigureOut">
              <a:rPr lang="nl-NL" smtClean="0"/>
              <a:t>18-6-2026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BEC98-06A5-43A1-BD5C-61ACAA7A374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248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BEC98-06A5-43A1-BD5C-61ACAA7A374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9138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BEC98-06A5-43A1-BD5C-61ACAA7A374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7809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BEC98-06A5-43A1-BD5C-61ACAA7A374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443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BEC98-06A5-43A1-BD5C-61ACAA7A3747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846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BEC98-06A5-43A1-BD5C-61ACAA7A374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7336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D025D-0414-9135-317C-A66A5EB64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28E3B-8BA0-32E0-7B72-0A17705CF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4C318-791E-EB3A-FA5E-290A7FA2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A0E52-2C13-2E5A-B9D8-DBA9364C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73EE9-E01B-6EFD-8786-A7BA616A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91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4C7C2-E5E5-7500-59A5-D9BFA481F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DE848-7A6B-31FB-BDDA-7FE024A19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7EEBF-3600-5C91-50BD-809EE883E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84205-2AC8-9476-E3F1-A733CA9D8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56A99-11A5-2176-AC17-32D719284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09AB4F-6FB5-3D8C-774D-E825430CD0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46C8D-E504-CED4-501E-CA1AD373C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7F56A-E71B-5834-05EF-55228AF0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10458-F13C-96C1-3CC9-1F94C458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161E1-2582-8B08-4B40-96A5706EF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53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CA290-107E-30C8-DA23-8886A4879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58E23-835B-6F59-F6E2-8BCF1E138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F5E4-1E16-A5C7-F351-8B01C5F2B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D4953-781F-D4F4-4745-56699737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AB20E-55C8-6D5D-4B15-53F047DB6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98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763ED-6034-85CA-BDD3-F03AE74DE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EF164-C60C-CB4E-225D-C6E35EB0A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C5588-922D-38BF-444A-039DF27B5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03900-892E-4306-8D9B-BD35C3BA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2E062-C85D-FA57-4793-533AA5BB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6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5C313-B435-A847-2E0B-2BDA310F5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3EADE-84CD-3A76-5143-4AFE5D49A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AEBB8-4AED-8712-24B2-1B04B29CC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6D854-4153-DDBE-ECCE-A43361CDD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A2D1D-45CE-0C6A-7EBB-3319BF02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43969-0D16-F629-6D34-1725EB07B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42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DAF43-8B44-3C83-FCC4-A9ADF3103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BC036-A110-A7CA-0465-28F5C2B92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E40467-873B-889E-4569-C4FFFC7DD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9312C-CB03-84B3-2704-41D5CE80A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BC1977-CB5F-1887-032B-A43B9EAFDA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73CA5-9D50-2E62-CE2C-8907D049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635C45-B544-F94D-949F-A67375B8F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7BBC8-A2F3-1CB8-B625-5EBF0B8D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85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14D61-671B-8139-6E50-13C88229A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50CE99-87E3-9592-E8B7-16C699521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C3C40-DD8E-192E-AF6B-DC31346D3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004B0-E4B7-3311-F6E8-5B8E7C8F5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21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7E49AE-78E4-0AD8-4D15-E0018BDD3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24CE81-419E-7074-FCD8-A9BA552D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AC7FA-F246-708B-3770-777CB739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8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DB47-60F7-0FE0-C188-37AB96C9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5B22B-4845-4D9F-F71F-391C49875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6C06C-EB7B-6B98-704F-37E009C4B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1A17E-1E51-1639-E3E0-13D1100F1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A7E70-1DF6-FD70-065A-92169C41A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7078B-485E-2B63-9633-D7D7788A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76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886EC-4B02-9ED4-4030-81586C749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C6F608-F8ED-879F-A9D8-CD3A174ED1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4F91E-1183-3F5E-30F1-3CAEAC015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F83163-8853-24A6-0ECF-3F7C83970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AD61E-4A07-BB57-6988-96C458E1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F1AD6-93F0-0B63-FE39-C4D4EED3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29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94CD69-3B7D-64E9-C110-FAF4C7011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28E3F-7C9A-46BF-909E-8CA543C87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21569-110B-E990-7F51-3C3D235F1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F9F5-7088-4A2F-BE2A-0C697BE7B53D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C8103-A979-33A6-4837-A5C12A8FD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4C1A6-0E05-EA3C-AD12-B2C285541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B483C-B5DD-4B01-B4F7-85066481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vsor.nl/biometrics/pages/registry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4096" y="4377263"/>
            <a:ext cx="9163757" cy="1794937"/>
          </a:xfrm>
        </p:spPr>
        <p:txBody>
          <a:bodyPr anchor="ctr"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Leiden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19 June 2026, 13:00h-13:30h</a:t>
            </a: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390A783-AC39-5D6E-3C4D-76BAC7638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42" y="384226"/>
            <a:ext cx="11525864" cy="270857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689178" y="3520023"/>
            <a:ext cx="9577382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BMS-ANed General Assembly 2026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185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83B70-4171-D518-4CDD-112BFD3DE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Membership count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896837"/>
              </p:ext>
            </p:extLst>
          </p:nvPr>
        </p:nvGraphicFramePr>
        <p:xfrm>
          <a:off x="1892772" y="1605149"/>
          <a:ext cx="8072321" cy="4887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1593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59628-0CBE-AED2-FAFB-54DAC5FD5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5925"/>
            <a:ext cx="10515600" cy="1325563"/>
          </a:xfrm>
        </p:spPr>
        <p:txBody>
          <a:bodyPr/>
          <a:lstStyle/>
          <a:p>
            <a:r>
              <a:rPr lang="en-GB" dirty="0"/>
              <a:t>Budget 2026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ECDB79-C0DE-1E05-CE9D-000254EE7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863528"/>
              </p:ext>
            </p:extLst>
          </p:nvPr>
        </p:nvGraphicFramePr>
        <p:xfrm>
          <a:off x="1751822" y="1912290"/>
          <a:ext cx="8857084" cy="3508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3645">
                  <a:extLst>
                    <a:ext uri="{9D8B030D-6E8A-4147-A177-3AD203B41FA5}">
                      <a16:colId xmlns:a16="http://schemas.microsoft.com/office/drawing/2014/main" val="4239798422"/>
                    </a:ext>
                  </a:extLst>
                </a:gridCol>
                <a:gridCol w="2492733">
                  <a:extLst>
                    <a:ext uri="{9D8B030D-6E8A-4147-A177-3AD203B41FA5}">
                      <a16:colId xmlns:a16="http://schemas.microsoft.com/office/drawing/2014/main" val="4250201005"/>
                    </a:ext>
                  </a:extLst>
                </a:gridCol>
                <a:gridCol w="3040706">
                  <a:extLst>
                    <a:ext uri="{9D8B030D-6E8A-4147-A177-3AD203B41FA5}">
                      <a16:colId xmlns:a16="http://schemas.microsoft.com/office/drawing/2014/main" val="3241007949"/>
                    </a:ext>
                  </a:extLst>
                </a:gridCol>
              </a:tblGrid>
              <a:tr h="44912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Activity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Expected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Comment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949646"/>
                  </a:ext>
                </a:extLst>
              </a:tr>
              <a:tr h="4350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fees IBS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0 to 100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close to budget neutral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22063"/>
                  </a:ext>
                </a:extLst>
              </a:tr>
              <a:tr h="4350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workshop Amsterdam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L" sz="1800" u="none" strike="noStrike">
                          <a:effectLst/>
                        </a:rPr>
                        <a:t>-594</a:t>
                      </a:r>
                      <a:endParaRPr lang="en-N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sponsoring borrel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075132"/>
                  </a:ext>
                </a:extLst>
              </a:tr>
              <a:tr h="4350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meeting Leiden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L" sz="1800" u="none" strike="noStrike" dirty="0">
                          <a:effectLst/>
                        </a:rPr>
                        <a:t>-750</a:t>
                      </a:r>
                      <a:endParaRPr lang="en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borrel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766365"/>
                  </a:ext>
                </a:extLst>
              </a:tr>
              <a:tr h="4350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meeting 2nd part 2025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-200 to 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mostly covered by vvsor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162004"/>
                  </a:ext>
                </a:extLst>
              </a:tr>
              <a:tr h="44912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goodbye, gifts, </a:t>
                      </a:r>
                      <a:r>
                        <a:rPr lang="en-US" sz="1800" u="none" strike="noStrike" dirty="0" err="1">
                          <a:effectLst/>
                        </a:rPr>
                        <a:t>etc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-100 to -200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small items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092528"/>
                  </a:ext>
                </a:extLst>
              </a:tr>
              <a:tr h="4350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L" sz="1800" u="none" strike="noStrike">
                          <a:effectLst/>
                        </a:rPr>
                        <a:t>-1544</a:t>
                      </a:r>
                      <a:endParaRPr lang="en-N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07409"/>
                  </a:ext>
                </a:extLst>
              </a:tr>
              <a:tr h="4350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deficit covered by CNC2023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479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968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9577382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Registry Biostatisticians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764FA2-59C9-4A59-74E0-D633C487F0C6}"/>
              </a:ext>
            </a:extLst>
          </p:cNvPr>
          <p:cNvSpPr txBox="1">
            <a:spLocks/>
          </p:cNvSpPr>
          <p:nvPr/>
        </p:nvSpPr>
        <p:spPr>
          <a:xfrm>
            <a:off x="1231978" y="2101604"/>
            <a:ext cx="10344215" cy="4066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Registry Biostatisticians is now live: </a:t>
            </a:r>
            <a:r>
              <a:rPr lang="en-US" sz="2800" dirty="0">
                <a:hlinkClick r:id="rId3"/>
              </a:rPr>
              <a:t>Certification - VVSOR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 for applications</a:t>
            </a:r>
          </a:p>
          <a:p>
            <a:pPr algn="l">
              <a:lnSpc>
                <a:spcPct val="107000"/>
              </a:lnSpc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</a:pP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 of </a:t>
            </a:r>
            <a:r>
              <a:rPr lang="nl-NL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Registration</a:t>
            </a: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committee</a:t>
            </a: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indent="-457200" algn="l">
              <a:lnSpc>
                <a:spcPct val="107000"/>
              </a:lnSpc>
              <a:buFontTx/>
              <a:buChar char="-"/>
            </a:pP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Joost van Rosmalen (UMC Utrecht)</a:t>
            </a:r>
          </a:p>
          <a:p>
            <a:pPr marL="457200" indent="-457200" algn="l">
              <a:lnSpc>
                <a:spcPct val="107000"/>
              </a:lnSpc>
              <a:buFontTx/>
              <a:buChar char="-"/>
            </a:pP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Joanna in ‘t Hout (Radboud UMC)</a:t>
            </a:r>
          </a:p>
          <a:p>
            <a:pPr marL="457200" indent="-457200" algn="l">
              <a:lnSpc>
                <a:spcPct val="107000"/>
              </a:lnSpc>
              <a:buFontTx/>
              <a:buChar char="-"/>
            </a:pP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Peter van de Ven (UMC Utrecht)</a:t>
            </a:r>
          </a:p>
          <a:p>
            <a:pPr marL="457200" indent="-457200" algn="l">
              <a:lnSpc>
                <a:spcPct val="107000"/>
              </a:lnSpc>
              <a:buFontTx/>
              <a:buChar char="-"/>
            </a:pPr>
            <a:r>
              <a:rPr lang="nl-NL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Sophie Swinkels (Danone)</a:t>
            </a:r>
          </a:p>
          <a:p>
            <a:pPr algn="l">
              <a:lnSpc>
                <a:spcPct val="107000"/>
              </a:lnSpc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</a:pPr>
            <a:endParaRPr lang="nl-NL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</a:pPr>
            <a:endParaRPr lang="en-GB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76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1978" y="1266815"/>
            <a:ext cx="8874047" cy="5347762"/>
          </a:xfrm>
        </p:spPr>
        <p:txBody>
          <a:bodyPr anchor="ctr">
            <a:normAutofit fontScale="40000" lnSpcReduction="20000"/>
          </a:bodyPr>
          <a:lstStyle/>
          <a:p>
            <a:pPr lvl="0" algn="l">
              <a:lnSpc>
                <a:spcPct val="107000"/>
              </a:lnSpc>
            </a:pP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Opening</a:t>
            </a:r>
            <a:endParaRPr lang="nl-NL" sz="7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Approval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agenda </a:t>
            </a:r>
            <a:endParaRPr lang="nl-NL" sz="7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Minutes ALV 19/06/2025</a:t>
            </a:r>
            <a:endParaRPr lang="nl-NL" sz="7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en-US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Overview BMS-ANed events, June 2025-June 2026</a:t>
            </a:r>
            <a:endParaRPr lang="nl-NL" sz="7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en-US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Changes in BMS-ANed board </a:t>
            </a:r>
          </a:p>
          <a:p>
            <a:pPr lvl="0" algn="l">
              <a:lnSpc>
                <a:spcPct val="107000"/>
              </a:lnSpc>
            </a:pPr>
            <a:r>
              <a:rPr lang="en-US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Financial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overview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report financial audit</a:t>
            </a:r>
            <a:endParaRPr lang="nl-NL" sz="7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</a:pPr>
            <a:r>
              <a:rPr lang="nl-NL" sz="7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nl-NL" sz="7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2026</a:t>
            </a:r>
          </a:p>
          <a:p>
            <a:pPr algn="l">
              <a:lnSpc>
                <a:spcPct val="107000"/>
              </a:lnSpc>
            </a:pP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Registry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biostatisticians</a:t>
            </a:r>
            <a:endParaRPr lang="nl-NL" sz="7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</a:pPr>
            <a:r>
              <a:rPr lang="nl-NL" sz="7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nl-NL" sz="7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business</a:t>
            </a:r>
            <a:endParaRPr lang="nl-NL" sz="7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</a:pPr>
            <a:r>
              <a:rPr lang="nl-NL" sz="7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nl-NL" sz="7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Closing</a:t>
            </a:r>
            <a:endParaRPr lang="nl-NL" sz="7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9577382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Agenda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29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1407205"/>
            <a:ext cx="959412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On 14 May 2026, Hans van </a:t>
            </a:r>
            <a:r>
              <a:rPr lang="en-US" sz="2400" dirty="0" err="1"/>
              <a:t>Houwelingen</a:t>
            </a:r>
            <a:r>
              <a:rPr lang="en-US" sz="2400" dirty="0"/>
              <a:t> passed away. Hans had been an honorary member of VVSOR since 2008 and was closely connected to our section.</a:t>
            </a:r>
          </a:p>
          <a:p>
            <a:endParaRPr lang="en-US" sz="2400" dirty="0"/>
          </a:p>
          <a:p>
            <a:r>
              <a:rPr lang="en-US" sz="2400" dirty="0"/>
              <a:t>An in memoriam has been published on the VVSOR website and will also appear in </a:t>
            </a:r>
            <a:r>
              <a:rPr lang="en-US" sz="2400" dirty="0" err="1"/>
              <a:t>STAtOR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Hans made an enormous contribution to the development of biostatistics </a:t>
            </a:r>
          </a:p>
          <a:p>
            <a:r>
              <a:rPr lang="en-US" sz="2400" dirty="0"/>
              <a:t>in the Netherlands.</a:t>
            </a:r>
          </a:p>
          <a:p>
            <a:endParaRPr lang="en-US" sz="2400" b="1" dirty="0"/>
          </a:p>
          <a:p>
            <a:r>
              <a:rPr lang="en-US" sz="2400" b="1" dirty="0"/>
              <a:t>Symposium in Memory of Hans van </a:t>
            </a:r>
            <a:r>
              <a:rPr lang="en-US" sz="2400" b="1" dirty="0" err="1"/>
              <a:t>Houwelingen</a:t>
            </a:r>
            <a:r>
              <a:rPr lang="en-US" sz="2400" dirty="0"/>
              <a:t>.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70989F7-1318-84D4-F3F8-072B916BC1BC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Hans van </a:t>
            </a:r>
            <a:r>
              <a:rPr lang="en-US" sz="3600" b="1" u="sng" dirty="0" err="1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Houwelingen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10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0450" y="1305695"/>
            <a:ext cx="10492188" cy="5210852"/>
          </a:xfrm>
        </p:spPr>
        <p:txBody>
          <a:bodyPr anchor="ctr">
            <a:normAutofit fontScale="32500" lnSpcReduction="20000"/>
          </a:bodyPr>
          <a:lstStyle/>
          <a:p>
            <a:pPr lvl="0" algn="l">
              <a:lnSpc>
                <a:spcPct val="107000"/>
              </a:lnSpc>
            </a:pPr>
            <a:r>
              <a:rPr lang="nl-NL" sz="6200" u="sng" dirty="0">
                <a:ea typeface="Calibri" panose="020F0502020204030204" pitchFamily="34" charset="0"/>
                <a:cs typeface="Calibri" panose="020F0502020204030204" pitchFamily="34" charset="0"/>
              </a:rPr>
              <a:t>PhD </a:t>
            </a:r>
            <a:r>
              <a:rPr lang="nl-NL" sz="6200" u="sng" dirty="0" err="1">
                <a:ea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nl-NL" sz="6200" u="sng" dirty="0">
                <a:ea typeface="Calibri" panose="020F0502020204030204" pitchFamily="34" charset="0"/>
                <a:cs typeface="Calibri" panose="020F0502020204030204" pitchFamily="34" charset="0"/>
              </a:rPr>
              <a:t>: Beyond </a:t>
            </a:r>
            <a:r>
              <a:rPr lang="nl-NL" sz="6200" u="sng" dirty="0" err="1">
                <a:ea typeface="Calibri" panose="020F0502020204030204" pitchFamily="34" charset="0"/>
                <a:cs typeface="Calibri" panose="020F0502020204030204" pitchFamily="34" charset="0"/>
              </a:rPr>
              <a:t>math</a:t>
            </a:r>
            <a:r>
              <a:rPr lang="nl-NL" sz="6200" u="sng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6200" dirty="0">
                <a:ea typeface="Calibri" panose="020F0502020204030204" pitchFamily="34" charset="0"/>
                <a:cs typeface="Times New Roman" panose="02020603050405020304" pitchFamily="18" charset="0"/>
              </a:rPr>
              <a:t>(20th </a:t>
            </a:r>
            <a:r>
              <a:rPr lang="nl-NL" sz="6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November 2025)</a:t>
            </a:r>
          </a:p>
          <a:p>
            <a:pPr lvl="0" algn="l">
              <a:lnSpc>
                <a:spcPct val="107000"/>
              </a:lnSpc>
            </a:pPr>
            <a:r>
              <a:rPr lang="nl-NL" sz="6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Location</a:t>
            </a:r>
            <a:r>
              <a:rPr lang="nl-NL" sz="6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nl-NL" sz="6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RadboudUMC</a:t>
            </a:r>
            <a:r>
              <a:rPr lang="nl-NL" sz="6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Nijmegen</a:t>
            </a:r>
          </a:p>
          <a:p>
            <a:pPr lvl="0" algn="l">
              <a:lnSpc>
                <a:spcPct val="107000"/>
              </a:lnSpc>
            </a:pPr>
            <a:endParaRPr lang="nl-NL" sz="6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6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SPEAKERS</a:t>
            </a:r>
          </a:p>
          <a:p>
            <a:pPr lvl="0" algn="l">
              <a:lnSpc>
                <a:spcPct val="107000"/>
              </a:lnSpc>
            </a:pPr>
            <a:r>
              <a:rPr lang="nl-NL" sz="6200" b="0" i="0" dirty="0">
                <a:solidFill>
                  <a:srgbClr val="000000"/>
                </a:solidFill>
                <a:effectLst/>
              </a:rPr>
              <a:t>–       Richard Bartels</a:t>
            </a:r>
          </a:p>
          <a:p>
            <a:pPr lvl="0" algn="l">
              <a:lnSpc>
                <a:spcPct val="107000"/>
              </a:lnSpc>
            </a:pPr>
            <a:r>
              <a:rPr lang="nl-NL" sz="6200" b="0" i="0" dirty="0">
                <a:solidFill>
                  <a:srgbClr val="000000"/>
                </a:solidFill>
                <a:effectLst/>
              </a:rPr>
              <a:t>–       Rogier Donders</a:t>
            </a:r>
          </a:p>
          <a:p>
            <a:pPr lvl="0" algn="l">
              <a:lnSpc>
                <a:spcPct val="107000"/>
              </a:lnSpc>
            </a:pPr>
            <a:r>
              <a:rPr lang="nl-NL" sz="6200" b="0" i="0" dirty="0">
                <a:solidFill>
                  <a:srgbClr val="000000"/>
                </a:solidFill>
                <a:effectLst/>
              </a:rPr>
              <a:t>–       Dimitris Rizopoulos</a:t>
            </a:r>
          </a:p>
          <a:p>
            <a:pPr algn="l">
              <a:lnSpc>
                <a:spcPct val="107000"/>
              </a:lnSpc>
            </a:pPr>
            <a:r>
              <a:rPr lang="nl-NL" sz="6200" dirty="0">
                <a:solidFill>
                  <a:srgbClr val="000000"/>
                </a:solidFill>
              </a:rPr>
              <a:t>–       </a:t>
            </a:r>
            <a:r>
              <a:rPr lang="nl-NL" sz="6200" dirty="0" err="1">
                <a:solidFill>
                  <a:srgbClr val="000000"/>
                </a:solidFill>
              </a:rPr>
              <a:t>Lauke</a:t>
            </a:r>
            <a:r>
              <a:rPr lang="nl-NL" sz="6200" dirty="0">
                <a:solidFill>
                  <a:srgbClr val="000000"/>
                </a:solidFill>
              </a:rPr>
              <a:t> Stoel</a:t>
            </a:r>
          </a:p>
          <a:p>
            <a:pPr algn="l">
              <a:lnSpc>
                <a:spcPct val="107000"/>
              </a:lnSpc>
            </a:pPr>
            <a:r>
              <a:rPr lang="nl-NL" sz="6200" dirty="0">
                <a:solidFill>
                  <a:srgbClr val="000000"/>
                </a:solidFill>
              </a:rPr>
              <a:t>–       </a:t>
            </a:r>
            <a:r>
              <a:rPr lang="nl-NL" sz="6200" dirty="0" err="1">
                <a:solidFill>
                  <a:srgbClr val="000000"/>
                </a:solidFill>
              </a:rPr>
              <a:t>Sixu</a:t>
            </a:r>
            <a:r>
              <a:rPr lang="nl-NL" sz="6200" dirty="0">
                <a:solidFill>
                  <a:srgbClr val="000000"/>
                </a:solidFill>
              </a:rPr>
              <a:t> Cai</a:t>
            </a:r>
          </a:p>
          <a:p>
            <a:pPr algn="l">
              <a:lnSpc>
                <a:spcPct val="107000"/>
              </a:lnSpc>
            </a:pPr>
            <a:endParaRPr lang="nl-NL" sz="6200" dirty="0">
              <a:solidFill>
                <a:srgbClr val="000000"/>
              </a:solidFill>
            </a:endParaRPr>
          </a:p>
          <a:p>
            <a:pPr lvl="0" algn="l">
              <a:lnSpc>
                <a:spcPct val="107000"/>
              </a:lnSpc>
            </a:pPr>
            <a:endParaRPr lang="nl-NL" sz="6200" b="0" i="0" dirty="0">
              <a:solidFill>
                <a:srgbClr val="000000"/>
              </a:solidFill>
              <a:effectLst/>
            </a:endParaRPr>
          </a:p>
          <a:p>
            <a:pPr lvl="0" algn="l">
              <a:lnSpc>
                <a:spcPct val="107000"/>
              </a:lnSpc>
            </a:pPr>
            <a:endParaRPr lang="nl-NL" sz="62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6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nl-NL" sz="62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participants</a:t>
            </a:r>
            <a:endParaRPr lang="nl-NL" sz="62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nl-NL" sz="45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nl-NL" sz="45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 BMS-ANed events (2025-2026)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507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1978" y="1861761"/>
            <a:ext cx="8641227" cy="3983454"/>
          </a:xfrm>
        </p:spPr>
        <p:txBody>
          <a:bodyPr anchor="ctr">
            <a:normAutofit fontScale="25000" lnSpcReduction="20000"/>
          </a:bodyPr>
          <a:lstStyle/>
          <a:p>
            <a:pPr lvl="0" algn="l">
              <a:lnSpc>
                <a:spcPct val="107000"/>
              </a:lnSpc>
            </a:pPr>
            <a:r>
              <a:rPr lang="nl-NL" sz="8000" u="sng" dirty="0">
                <a:ea typeface="Calibri" panose="020F0502020204030204" pitchFamily="34" charset="0"/>
                <a:cs typeface="Calibri" panose="020F0502020204030204" pitchFamily="34" charset="0"/>
              </a:rPr>
              <a:t>ONLINE SEMINARS</a:t>
            </a:r>
            <a:endParaRPr lang="nl-NL" sz="8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</a:pP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i)</a:t>
            </a:r>
            <a:r>
              <a:rPr lang="nl-NL" sz="8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8000" dirty="0" err="1">
                <a:ea typeface="Calibri" panose="020F0502020204030204" pitchFamily="34" charset="0"/>
                <a:cs typeface="Times New Roman" panose="02020603050405020304" pitchFamily="18" charset="0"/>
              </a:rPr>
              <a:t>June</a:t>
            </a:r>
            <a:r>
              <a:rPr lang="nl-NL" sz="8000" dirty="0">
                <a:ea typeface="Calibri" panose="020F0502020204030204" pitchFamily="34" charset="0"/>
                <a:cs typeface="Times New Roman" panose="02020603050405020304" pitchFamily="18" charset="0"/>
              </a:rPr>
              <a:t> 2025: Wessel van Wieringen (</a:t>
            </a:r>
            <a:r>
              <a:rPr lang="en-US" sz="8000" dirty="0">
                <a:ea typeface="Calibri" panose="020F0502020204030204" pitchFamily="34" charset="0"/>
                <a:cs typeface="Times New Roman" panose="02020603050405020304" pitchFamily="18" charset="0"/>
              </a:rPr>
              <a:t>Department Epidemiology and Data Science, Amsterdam UMC; Department of Mathematics, VU</a:t>
            </a:r>
            <a:r>
              <a:rPr lang="nl-NL" sz="8000" dirty="0">
                <a:ea typeface="Calibri" panose="020F0502020204030204" pitchFamily="34" charset="0"/>
                <a:cs typeface="Times New Roman" panose="02020603050405020304" pitchFamily="18" charset="0"/>
              </a:rPr>
              <a:t>) – “</a:t>
            </a:r>
            <a:r>
              <a:rPr lang="en-US" sz="8000" dirty="0">
                <a:ea typeface="Calibri" panose="020F0502020204030204" pitchFamily="34" charset="0"/>
                <a:cs typeface="Times New Roman" panose="02020603050405020304" pitchFamily="18" charset="0"/>
              </a:rPr>
              <a:t>Regularization: essentials, connections, and applications</a:t>
            </a:r>
            <a:r>
              <a:rPr lang="nl-NL" sz="8000" dirty="0"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lvl="0" algn="l">
              <a:lnSpc>
                <a:spcPct val="107000"/>
              </a:lnSpc>
            </a:pPr>
            <a:endParaRPr lang="nl-NL" sz="8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ii) November 2025: Jonathan Bartlett (</a:t>
            </a:r>
            <a:r>
              <a:rPr lang="en-US" sz="8000" dirty="0"/>
              <a:t>School of Hygiene &amp; Tropical Medicine</a:t>
            </a: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– “</a:t>
            </a:r>
            <a:r>
              <a:rPr lang="en-US" sz="8000" dirty="0"/>
              <a:t>G-formula for causal inference using synthetic multiple imputation”</a:t>
            </a: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l">
              <a:lnSpc>
                <a:spcPct val="107000"/>
              </a:lnSpc>
            </a:pPr>
            <a:endParaRPr lang="nl-NL" sz="8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iii) </a:t>
            </a:r>
            <a:r>
              <a:rPr lang="nl-NL" sz="8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March</a:t>
            </a: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2025: Alicia </a:t>
            </a:r>
            <a:r>
              <a:rPr lang="nl-NL" sz="8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Curth</a:t>
            </a: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8000" dirty="0"/>
              <a:t>Microsoft Research Cambridge</a:t>
            </a: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– “</a:t>
            </a:r>
            <a:r>
              <a:rPr lang="en-US" sz="8000" dirty="0"/>
              <a:t>Demystifying Double Descent, Benign Overfitting and Other Surprises Surrounding the Bias-Variance Tradeoff”</a:t>
            </a:r>
          </a:p>
          <a:p>
            <a:pPr lvl="0" algn="l">
              <a:lnSpc>
                <a:spcPct val="107000"/>
              </a:lnSpc>
            </a:pPr>
            <a:endParaRPr lang="en-US" sz="8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</a:pPr>
            <a:r>
              <a:rPr lang="en-US" sz="8000" dirty="0" err="1">
                <a:ea typeface="Calibri" panose="020F0502020204030204" pitchFamily="34" charset="0"/>
                <a:cs typeface="Times New Roman" panose="02020603050405020304" pitchFamily="18" charset="0"/>
              </a:rPr>
              <a:t>iiii</a:t>
            </a:r>
            <a:r>
              <a:rPr lang="en-US" sz="8000" dirty="0">
                <a:ea typeface="Calibri" panose="020F0502020204030204" pitchFamily="34" charset="0"/>
                <a:cs typeface="Times New Roman" panose="02020603050405020304" pitchFamily="18" charset="0"/>
              </a:rPr>
              <a:t>) May 2026: Edouard Bonneville (</a:t>
            </a:r>
            <a:r>
              <a:rPr lang="en-US" sz="8000" dirty="0"/>
              <a:t>Ludwig-Maximilians-Universität München</a:t>
            </a:r>
            <a:r>
              <a:rPr lang="en-US" sz="8000" dirty="0">
                <a:ea typeface="Calibri" panose="020F0502020204030204" pitchFamily="34" charset="0"/>
                <a:cs typeface="Times New Roman" panose="02020603050405020304" pitchFamily="18" charset="0"/>
              </a:rPr>
              <a:t>) – “Missing covariates in survival models”</a:t>
            </a:r>
          </a:p>
          <a:p>
            <a:pPr algn="l">
              <a:lnSpc>
                <a:spcPct val="107000"/>
              </a:lnSpc>
            </a:pPr>
            <a:r>
              <a:rPr lang="en-US" sz="8000" dirty="0">
                <a:ea typeface="Calibri" panose="020F0502020204030204" pitchFamily="34" charset="0"/>
                <a:cs typeface="Times New Roman" panose="02020603050405020304" pitchFamily="18" charset="0"/>
              </a:rPr>
              <a:t>45 participants</a:t>
            </a:r>
            <a:endParaRPr lang="nl-NL" sz="8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nl-N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 BMS-ANed events (2025-2026)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253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656" y="1595062"/>
            <a:ext cx="9998845" cy="3162134"/>
          </a:xfrm>
        </p:spPr>
        <p:txBody>
          <a:bodyPr anchor="ctr">
            <a:normAutofit/>
          </a:bodyPr>
          <a:lstStyle/>
          <a:p>
            <a:pPr lvl="0" algn="l">
              <a:lnSpc>
                <a:spcPct val="107000"/>
              </a:lnSpc>
            </a:pPr>
            <a:r>
              <a:rPr lang="nl-NL" u="sng" dirty="0">
                <a:ea typeface="Calibri" panose="020F0502020204030204" pitchFamily="34" charset="0"/>
                <a:cs typeface="Calibri" panose="020F0502020204030204" pitchFamily="34" charset="0"/>
              </a:rPr>
              <a:t>TODAY</a:t>
            </a:r>
            <a:r>
              <a:rPr lang="nl-NL" dirty="0"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l-NL" dirty="0"/>
              <a:t>Survival analysis </a:t>
            </a:r>
            <a:r>
              <a:rPr lang="nl-NL" dirty="0" err="1"/>
              <a:t>meets</a:t>
            </a:r>
            <a:r>
              <a:rPr lang="nl-NL" dirty="0"/>
              <a:t> </a:t>
            </a:r>
            <a:r>
              <a:rPr lang="nl-NL" dirty="0" err="1"/>
              <a:t>infectious</a:t>
            </a:r>
            <a:r>
              <a:rPr lang="nl-NL" dirty="0"/>
              <a:t> </a:t>
            </a:r>
            <a:r>
              <a:rPr lang="nl-NL" dirty="0" err="1"/>
              <a:t>disease</a:t>
            </a:r>
            <a:r>
              <a:rPr lang="nl-NL" dirty="0"/>
              <a:t> </a:t>
            </a:r>
            <a:r>
              <a:rPr lang="nl-NL" dirty="0" err="1"/>
              <a:t>modeling</a:t>
            </a:r>
            <a:endParaRPr lang="nl-NL" dirty="0"/>
          </a:p>
          <a:p>
            <a:pPr lvl="0" algn="l">
              <a:lnSpc>
                <a:spcPct val="107000"/>
              </a:lnSpc>
            </a:pP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BMS</a:t>
            </a:r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-Aned is sponsor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 BMS-ANed events (2025-2026)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37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3152" y="3181611"/>
            <a:ext cx="10158898" cy="2183491"/>
          </a:xfrm>
        </p:spPr>
        <p:txBody>
          <a:bodyPr anchor="ctr">
            <a:normAutofit fontScale="25000" lnSpcReduction="20000"/>
          </a:bodyPr>
          <a:lstStyle/>
          <a:p>
            <a:pPr lvl="0" algn="l">
              <a:lnSpc>
                <a:spcPct val="107000"/>
              </a:lnSpc>
            </a:pPr>
            <a:r>
              <a:rPr lang="nl-NL" sz="96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Hans van Houwelingen Award 2026 </a:t>
            </a:r>
          </a:p>
          <a:p>
            <a:pPr lvl="0" algn="l">
              <a:lnSpc>
                <a:spcPct val="107000"/>
              </a:lnSpc>
            </a:pP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When: November 2026</a:t>
            </a:r>
          </a:p>
          <a:p>
            <a:pPr lvl="0" algn="l">
              <a:lnSpc>
                <a:spcPct val="107000"/>
              </a:lnSpc>
            </a:pP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Location: Leiden</a:t>
            </a:r>
          </a:p>
          <a:p>
            <a:pPr lvl="0" algn="l">
              <a:lnSpc>
                <a:spcPct val="107000"/>
              </a:lnSpc>
            </a:pPr>
            <a:r>
              <a:rPr lang="en-U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Symposium in honor of the winning paper: ‘Cluster extent inference revisited: quantification and localization of brain activity’ by Jelle Goeman et al.</a:t>
            </a:r>
            <a:endParaRPr lang="en-US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en-US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en-US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 details will follow</a:t>
            </a:r>
          </a:p>
          <a:p>
            <a:pPr lvl="0" algn="l">
              <a:lnSpc>
                <a:spcPct val="107000"/>
              </a:lnSpc>
            </a:pPr>
            <a:endParaRPr lang="nl-N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nl-N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Upcoming event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3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055BFB-C1AF-2468-A09D-EEEBF2EB4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6317" y="1811768"/>
            <a:ext cx="9320427" cy="1868981"/>
          </a:xfrm>
        </p:spPr>
        <p:txBody>
          <a:bodyPr anchor="ctr">
            <a:normAutofit fontScale="25000" lnSpcReduction="20000"/>
          </a:bodyPr>
          <a:lstStyle/>
          <a:p>
            <a:pPr lvl="0" algn="l">
              <a:lnSpc>
                <a:spcPct val="107000"/>
              </a:lnSpc>
            </a:pPr>
            <a:r>
              <a:rPr lang="nl-NL" sz="8000" u="sng" dirty="0" err="1">
                <a:ea typeface="Calibri" panose="020F0502020204030204" pitchFamily="34" charset="0"/>
                <a:cs typeface="Calibri" panose="020F0502020204030204" pitchFamily="34" charset="0"/>
              </a:rPr>
              <a:t>Farewell</a:t>
            </a:r>
            <a:endParaRPr lang="nl-NL" sz="8000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8000" dirty="0">
                <a:ea typeface="Calibri" panose="020F0502020204030204" pitchFamily="34" charset="0"/>
                <a:cs typeface="Calibri" panose="020F0502020204030204" pitchFamily="34" charset="0"/>
              </a:rPr>
              <a:t>Mar </a:t>
            </a:r>
            <a:r>
              <a:rPr lang="en-US" sz="8000" dirty="0"/>
              <a:t>Rodríguez-Girondo (LUMC). </a:t>
            </a:r>
            <a:r>
              <a:rPr lang="nl-NL" sz="8000" dirty="0">
                <a:ea typeface="Calibri" panose="020F0502020204030204" pitchFamily="34" charset="0"/>
                <a:cs typeface="Calibri" panose="020F0502020204030204" pitchFamily="34" charset="0"/>
              </a:rPr>
              <a:t>Floor van Oudenhoven (Danone Nutricia Research) is new </a:t>
            </a:r>
            <a:r>
              <a:rPr lang="nl-NL" sz="8000" dirty="0" err="1">
                <a:ea typeface="Calibri" panose="020F0502020204030204" pitchFamily="34" charset="0"/>
                <a:cs typeface="Calibri" panose="020F0502020204030204" pitchFamily="34" charset="0"/>
              </a:rPr>
              <a:t>secretary</a:t>
            </a:r>
            <a:r>
              <a:rPr lang="nl-NL" sz="8000" dirty="0"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NL" sz="8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endParaRPr lang="nl-NL" sz="8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07000"/>
              </a:lnSpc>
            </a:pPr>
            <a:r>
              <a:rPr lang="nl-NL" sz="8000" u="sng" dirty="0">
                <a:ea typeface="Calibri" panose="020F0502020204030204" pitchFamily="34" charset="0"/>
                <a:cs typeface="Times New Roman" panose="02020603050405020304" pitchFamily="18" charset="0"/>
              </a:rPr>
              <a:t>New board member</a:t>
            </a:r>
          </a:p>
          <a:p>
            <a:pPr lvl="0" algn="l">
              <a:lnSpc>
                <a:spcPct val="107000"/>
              </a:lnSpc>
            </a:pP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Liesbeth de </a:t>
            </a:r>
            <a:r>
              <a:rPr lang="nl-NL" sz="8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Wreede</a:t>
            </a:r>
            <a:r>
              <a:rPr lang="nl-NL" sz="8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(LUMC)</a:t>
            </a: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73566-ECAF-B259-CB3F-0DEED42D7E29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 in BMS-ANed board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575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66AD3F8-58CA-EA0D-14E9-22343B62B8F5}"/>
              </a:ext>
            </a:extLst>
          </p:cNvPr>
          <p:cNvSpPr txBox="1"/>
          <p:nvPr/>
        </p:nvSpPr>
        <p:spPr>
          <a:xfrm>
            <a:off x="1231978" y="243423"/>
            <a:ext cx="10272268" cy="655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Finances</a:t>
            </a:r>
            <a:endParaRPr lang="nl-N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B5C217-19EB-6D3B-6BA1-6A2526F9C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4049" y="914742"/>
            <a:ext cx="6503901" cy="569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9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720ed5e-c545-46eb-99a5-958dd333e9f2}" enabled="0" method="" siteId="{4720ed5e-c545-46eb-99a5-958dd333e9f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499</Words>
  <Application>Microsoft Office PowerPoint</Application>
  <PresentationFormat>Widescreen</PresentationFormat>
  <Paragraphs>103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Membership count</vt:lpstr>
      <vt:lpstr>Budget 2026</vt:lpstr>
      <vt:lpstr>PowerPoint Presentation</vt:lpstr>
    </vt:vector>
  </TitlesOfParts>
  <Company>Wageningen University and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Beest, Dennis te</dc:creator>
  <cp:lastModifiedBy>VAN OUDENHOVEN Floor</cp:lastModifiedBy>
  <cp:revision>47</cp:revision>
  <dcterms:created xsi:type="dcterms:W3CDTF">2023-06-14T10:11:29Z</dcterms:created>
  <dcterms:modified xsi:type="dcterms:W3CDTF">2026-06-18T11:03:20Z</dcterms:modified>
</cp:coreProperties>
</file>